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removePersonalInfoOnSave="1" autoCompressPictures="0">
  <p:sldMasterIdLst>
    <p:sldMasterId id="2147483665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id="{E75E278A-FF0E-49A4-B170-79828D63BBAD}" name="시작">
          <p14:sldIdLst/>
        </p14:section>
        <p14:section id="{B9B51309-D148-4332-87C2-07BE32FBCA3B}" name="디자인, 모핑, 주석 달기, 공동 작업, 입력하세요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id="{2CC34DB2-6590-42C0-AD4B-A04C6060184E}" name="자세한 정보">
          <p14:sldIdLst/>
        </p14:section>
      </p14:sectionLst>
    </p:ext>
  </p:extLst>
</p:presentation>
</file>

<file path=ppt/commentAuthors.xml><?xml version="1.0" encoding="utf-8"?>
<p:cmAuthorLs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mAuthor id="5" name="만든 이" initials="오전" lastIdx="0" clrIdx="4"/>
</p:cmAuthorLst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4994" autoAdjust="0"/>
    <p:restoredTop sz="94241" autoAdjust="0"/>
  </p:normalViewPr>
  <p:slideViewPr>
    <p:cSldViewPr snapToGrid="0">
      <p:cViewPr varScale="1">
        <p:scale>
          <a:sx n="100" d="100"/>
          <a:sy n="100" d="100"/>
        </p:scale>
        <p:origin x="552" y="-642"/>
      </p:cViewPr>
      <p:guideLst>
        <p:guide orient="horz" pos="215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108"/>
      </p:cViewPr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commentAuthors" Target="commentAuthors.xml"  /><Relationship Id="rId14" Type="http://schemas.openxmlformats.org/officeDocument/2006/relationships/presProps" Target="presProps.xml"  /><Relationship Id="rId15" Type="http://schemas.openxmlformats.org/officeDocument/2006/relationships/viewProps" Target="viewProps.xml"  /><Relationship Id="rId16" Type="http://schemas.openxmlformats.org/officeDocument/2006/relationships/theme" Target="theme/theme1.xml"  /><Relationship Id="rId17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rt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rtl="0">
              <a:defRPr/>
            </a:pPr>
            <a:fld id="{E6615A47-BAB8-40E2-A1ED-9E90A072AC00}" type="datetime1">
              <a:rPr lang="ko-KR" altLang="en-US">
                <a:latin typeface="+mj-ea"/>
                <a:ea typeface="+mj-ea"/>
              </a:rPr>
              <a:pPr rtl="0">
                <a:defRPr/>
              </a:pPr>
              <a:t>2020-06-07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rt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rtl="0">
              <a:defRPr/>
            </a:pPr>
            <a:fld id="{9C679768-A2FC-4D08-91F6-8DCE6C566B36}" type="slidenum">
              <a:rPr lang="en-US" altLang="ko-KR">
                <a:latin typeface="+mj-ea"/>
                <a:ea typeface="+mj-ea"/>
              </a:rPr>
              <a:pPr rtl="0">
                <a:defRPr/>
              </a:p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fld id="{DC06A2C1-A9EB-4898-A387-106DFED4BED0}" type="datetime1">
              <a:rPr lang="ko-KR" altLang="en-US"/>
              <a:pPr lvl="0">
                <a:defRPr/>
              </a:pPr>
              <a:t>2020-06-07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 rtl="0">
              <a:defRPr/>
            </a:pPr>
            <a:r>
              <a:rPr lang="ko-KR" altLang="en-US"/>
              <a:t>마스터 텍스트 스타일을 편집하려면 클릭하세요</a:t>
            </a:r>
            <a:r>
              <a:rPr lang="en-US" altLang="ko-KR"/>
              <a:t>.</a:t>
            </a:r>
            <a:endParaRPr lang="en-US" altLang="ko-KR"/>
          </a:p>
          <a:p>
            <a:pPr lvl="1" rtl="0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 rtl="0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 rtl="0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 rtl="0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slide" Target="../slides/slide8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>
              <a:defRPr/>
            </a:pPr>
            <a:fld id="{DF61EA0F-A667-4B49-8422-0062BC55E249}" type="slidenum">
              <a:rPr lang="en-US" altLang="ko-KR"/>
              <a:pPr rtl="0">
                <a:defRPr/>
              </a:pPr>
              <a:t>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8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마스터 텍스트 스타일을 편집하려면 클릭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두 번째 수준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세 번째 수준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네 번째 수준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6" name="날짜 개체 틀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EBB724D-71E1-4DCA-86A7-3E42B461DE10}" type="datetime1">
              <a:rPr lang="ko-KR" altLang="en-US" smtClean="0"/>
              <a:t>2020-06-07</a:t>
            </a:fld>
            <a:endParaRPr lang="ko-KR" altLang="en-US" dirty="0"/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9860EDB8-5305-433F-BE41-D7A86D811DB3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7" name="내용 개체 틀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마스터 텍스트 스타일을 편집하려면 클릭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두 번째 수준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세 번째 수준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네 번째 수준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theme" Target="../theme/theme1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 dirty="0"/>
              <a:t>마스터 텍스트 스타일을 편집하려면 클릭하세요</a:t>
            </a:r>
            <a:r>
              <a:rPr lang="en-US" altLang="ko-KR" noProof="0" dirty="0"/>
              <a:t>.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64DCE5A-71AA-4BD9-B96E-5BE2121D3AB0}" type="datetime1">
              <a:rPr lang="ko-KR" altLang="en-US" smtClean="0"/>
              <a:t>2020-06-07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9860EDB8-5305-433F-BE41-D7A86D811DB3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  <p:cxnSp>
        <p:nvCxnSpPr>
          <p:cNvPr id="8" name="직선 연결선(S)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0" indent="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2286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6858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1430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6002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0574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1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png"  /><Relationship Id="rId4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2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4.xml"  /><Relationship Id="rId3" Type="http://schemas.openxmlformats.org/officeDocument/2006/relationships/image" Target="../media/image3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5.xml"  /><Relationship Id="rId2" Type="http://schemas.openxmlformats.org/officeDocument/2006/relationships/slideLayout" Target="../slideLayouts/slideLayout2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6.xml"  /><Relationship Id="rId3" Type="http://schemas.openxmlformats.org/officeDocument/2006/relationships/image" Target="../media/image4.png"  /><Relationship Id="rId4" Type="http://schemas.openxmlformats.org/officeDocument/2006/relationships/image" Target="../media/image5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7.xml"  /><Relationship Id="rId3" Type="http://schemas.openxmlformats.org/officeDocument/2006/relationships/image" Target="../media/image6.png"  /><Relationship Id="rId4" Type="http://schemas.openxmlformats.org/officeDocument/2006/relationships/image" Target="../media/image7.png"  /><Relationship Id="rId5" Type="http://schemas.openxmlformats.org/officeDocument/2006/relationships/image" Target="../media/image8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8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9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838200" y="469978"/>
            <a:ext cx="10515600" cy="1021634"/>
          </a:xfrm>
        </p:spPr>
        <p:txBody>
          <a:bodyPr anchor="ctr" anchorCtr="0">
            <a:normAutofit/>
          </a:bodyPr>
          <a:lstStyle/>
          <a:p>
            <a:pPr lvl="0">
              <a:defRPr/>
            </a:pPr>
            <a:r>
              <a:rPr lang="ko-KR" altLang="en-US" sz="3600">
                <a:solidFill>
                  <a:schemeClr val="bg1"/>
                </a:solidFill>
              </a:rPr>
              <a:t>                  </a:t>
            </a:r>
            <a:r>
              <a:rPr lang="ko-KR" altLang="en-US" sz="3600">
                <a:solidFill>
                  <a:schemeClr val="bg1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통합 관제</a:t>
            </a:r>
            <a:r>
              <a:rPr lang="en-US" altLang="ko-KR" sz="3600">
                <a:solidFill>
                  <a:schemeClr val="bg1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(</a:t>
            </a:r>
            <a:r>
              <a:rPr lang="ko-KR" altLang="en-US" sz="3600">
                <a:solidFill>
                  <a:schemeClr val="bg1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원격제어</a:t>
            </a:r>
            <a:r>
              <a:rPr lang="en-US" altLang="ko-KR" sz="3600">
                <a:solidFill>
                  <a:schemeClr val="bg1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)</a:t>
            </a:r>
            <a:r>
              <a:rPr lang="ko-KR" altLang="en-US" sz="3600">
                <a:solidFill>
                  <a:schemeClr val="bg1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솔루션</a:t>
            </a:r>
            <a:endParaRPr lang="ko-KR" altLang="en-US" sz="3600">
              <a:solidFill>
                <a:schemeClr val="bg1"/>
              </a:solidFill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부제 2"/>
          <p:cNvSpPr>
            <a:spLocks noGrp="1"/>
          </p:cNvSpPr>
          <p:nvPr>
            <p:ph type="subTitle" idx="4294967295"/>
          </p:nvPr>
        </p:nvSpPr>
        <p:spPr>
          <a:xfrm>
            <a:off x="1493975" y="2983027"/>
            <a:ext cx="9582736" cy="1137793"/>
          </a:xfrm>
        </p:spPr>
        <p:txBody>
          <a:bodyPr>
            <a:normAutofit/>
          </a:bodyPr>
          <a:lstStyle/>
          <a:p>
            <a:pPr marL="0" indent="0" rtl="0">
              <a:buNone/>
              <a:defRPr/>
            </a:pPr>
            <a:r>
              <a:rPr lang="ko-KR" altLang="en-US" sz="3200">
                <a:solidFill>
                  <a:schemeClr val="bg1"/>
                </a:solidFill>
              </a:rPr>
              <a:t>                      </a:t>
            </a:r>
            <a:endParaRPr lang="ko-KR" altLang="en-US" sz="3200">
              <a:solidFill>
                <a:schemeClr val="bg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0013656" y="6070317"/>
            <a:ext cx="1913639" cy="53095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961864" y="1585846"/>
            <a:ext cx="8603708" cy="43054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 idx="0"/>
          </p:nvPr>
        </p:nvSpPr>
        <p:spPr>
          <a:xfrm>
            <a:off x="521206" y="448056"/>
            <a:ext cx="8613915" cy="64008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ko-KR">
                <a:latin typeface="함초롬바탕"/>
                <a:ea typeface="함초롬바탕"/>
                <a:cs typeface="함초롬바탕"/>
              </a:rPr>
              <a:t>Ⅰ. </a:t>
            </a:r>
            <a:r>
              <a:rPr lang="ko-KR" altLang="en-US">
                <a:cs typeface="Segoe UI Light"/>
              </a:rPr>
              <a:t>통합 관제</a:t>
            </a:r>
            <a:r>
              <a:rPr lang="en-US" altLang="ko-KR">
                <a:cs typeface="Segoe UI Light"/>
              </a:rPr>
              <a:t>(</a:t>
            </a:r>
            <a:r>
              <a:rPr lang="ko-KR" altLang="en-US">
                <a:cs typeface="Segoe UI Light"/>
              </a:rPr>
              <a:t>원격 제어</a:t>
            </a:r>
            <a:r>
              <a:rPr lang="en-US" altLang="ko-KR">
                <a:cs typeface="Segoe UI Light"/>
              </a:rPr>
              <a:t>)</a:t>
            </a:r>
            <a:r>
              <a:rPr lang="ko-KR" altLang="en-US">
                <a:cs typeface="Segoe UI Light"/>
              </a:rPr>
              <a:t> 서비스 제안 배경</a:t>
            </a:r>
            <a:endParaRPr lang="ko-KR" altLang="en-US">
              <a:cs typeface="Segoe UI Ligh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28823838" y="11560469"/>
            <a:ext cx="134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시장 귬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>
          <a:xfrm>
            <a:off x="539750" y="2747963"/>
            <a:ext cx="12192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99815" y="1194728"/>
            <a:ext cx="11052435" cy="5489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ko-KR" altLang="en-US" sz="2000" b="1">
                <a:latin typeface="함초롬돋움"/>
                <a:ea typeface="함초롬돋움"/>
                <a:cs typeface="함초롬돋움"/>
              </a:rPr>
              <a:t>가</a:t>
            </a:r>
            <a:r>
              <a:rPr lang="en-US" altLang="ko-KR" sz="2000" b="1">
                <a:latin typeface="함초롬돋움"/>
                <a:ea typeface="함초롬돋움"/>
                <a:cs typeface="함초롬돋움"/>
              </a:rPr>
              <a:t>. </a:t>
            </a:r>
            <a:r>
              <a:rPr lang="ko-KR" altLang="en-US" sz="2000" b="1">
                <a:latin typeface="함초롬돋움"/>
                <a:ea typeface="함초롬돋움"/>
                <a:cs typeface="함초롬돋움"/>
              </a:rPr>
              <a:t>제안 배경</a:t>
            </a:r>
            <a:r>
              <a:rPr lang="en-US" altLang="ko-KR" sz="2000" b="1">
                <a:latin typeface="함초롬돋움"/>
                <a:ea typeface="함초롬돋움"/>
                <a:cs typeface="함초롬돋움"/>
              </a:rPr>
              <a:t>   </a:t>
            </a: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 </a:t>
            </a:r>
            <a:endParaRPr lang="en-US" altLang="ko-KR" sz="2000">
              <a:latin typeface="함초롬돋움"/>
              <a:ea typeface="함초롬돋움"/>
              <a:cs typeface="함초롬돋움"/>
            </a:endParaRPr>
          </a:p>
          <a:p>
            <a:pPr latinLnBrk="0">
              <a:defRPr/>
            </a:pPr>
            <a:r>
              <a:rPr lang="en-US" altLang="ko-KR">
                <a:latin typeface="함초롬바탕"/>
                <a:ea typeface="함초롬바탕"/>
                <a:cs typeface="함초롬바탕"/>
              </a:rPr>
              <a:t>    1.  </a:t>
            </a:r>
            <a:r>
              <a:rPr lang="ko-KR" altLang="en-US">
                <a:latin typeface="함초롬바탕"/>
                <a:ea typeface="함초롬바탕"/>
                <a:cs typeface="함초롬바탕"/>
              </a:rPr>
              <a:t>현 출입관제 시스템의 보완 </a:t>
            </a:r>
            <a:r>
              <a:rPr lang="en-US" altLang="ko-KR">
                <a:latin typeface="함초롬바탕"/>
                <a:ea typeface="함초롬바탕"/>
                <a:cs typeface="함초롬바탕"/>
              </a:rPr>
              <a:t>– </a:t>
            </a:r>
            <a:r>
              <a:rPr lang="ko-KR" altLang="en-US">
                <a:latin typeface="함초롬바탕"/>
                <a:ea typeface="함초롬바탕"/>
                <a:cs typeface="함초롬바탕"/>
              </a:rPr>
              <a:t>공동현관 출입</a:t>
            </a:r>
            <a:r>
              <a:rPr lang="en-US" altLang="ko-KR">
                <a:latin typeface="함초롬바탕"/>
                <a:ea typeface="함초롬바탕"/>
                <a:cs typeface="함초롬바탕"/>
              </a:rPr>
              <a:t>, </a:t>
            </a:r>
            <a:r>
              <a:rPr lang="ko-KR" altLang="en-US">
                <a:latin typeface="함초롬바탕"/>
                <a:ea typeface="함초롬바탕"/>
                <a:cs typeface="함초롬바탕"/>
              </a:rPr>
              <a:t>방문차량 통제</a:t>
            </a:r>
            <a:r>
              <a:rPr lang="en-US" altLang="ko-KR">
                <a:latin typeface="함초롬바탕"/>
                <a:ea typeface="함초롬바탕"/>
                <a:cs typeface="함초롬바탕"/>
              </a:rPr>
              <a:t>, </a:t>
            </a:r>
            <a:r>
              <a:rPr lang="ko-KR" altLang="en-US">
                <a:latin typeface="함초롬바탕"/>
                <a:ea typeface="함초롬바탕"/>
                <a:cs typeface="함초롬바탕"/>
              </a:rPr>
              <a:t>외부차량 불법 주차 단속의 통합 관제</a:t>
            </a:r>
            <a:endParaRPr lang="ko-KR" altLang="en-US">
              <a:latin typeface="함초롬바탕"/>
              <a:ea typeface="함초롬바탕"/>
              <a:cs typeface="함초롬바탕"/>
            </a:endParaRPr>
          </a:p>
          <a:p>
            <a:pPr>
              <a:defRPr/>
            </a:pPr>
            <a:r>
              <a:rPr lang="en-US" altLang="ko-KR">
                <a:latin typeface="함초롬바탕"/>
                <a:ea typeface="함초롬바탕"/>
                <a:cs typeface="함초롬바탕"/>
              </a:rPr>
              <a:t>    2.  </a:t>
            </a:r>
            <a:r>
              <a:rPr lang="ko-KR" altLang="en-US">
                <a:latin typeface="함초롬바탕"/>
                <a:ea typeface="함초롬바탕"/>
                <a:cs typeface="함초롬바탕"/>
              </a:rPr>
              <a:t>입주민의 경비업무에 대한 </a:t>
            </a:r>
            <a:r>
              <a:rPr lang="en-US" altLang="ko-KR">
                <a:latin typeface="함초롬바탕"/>
                <a:ea typeface="함초롬바탕"/>
                <a:cs typeface="함초롬바탕"/>
              </a:rPr>
              <a:t>NEEDS </a:t>
            </a:r>
            <a:r>
              <a:rPr lang="ko-KR" altLang="en-US">
                <a:latin typeface="함초롬바탕"/>
                <a:ea typeface="함초롬바탕"/>
                <a:cs typeface="함초롬바탕"/>
              </a:rPr>
              <a:t>및 </a:t>
            </a:r>
            <a:r>
              <a:rPr lang="en-US" altLang="ko-KR">
                <a:latin typeface="함초롬바탕"/>
                <a:ea typeface="함초롬바탕"/>
                <a:cs typeface="함초롬바탕"/>
              </a:rPr>
              <a:t>IT </a:t>
            </a:r>
            <a:r>
              <a:rPr lang="ko-KR" altLang="en-US">
                <a:latin typeface="함초롬바탕"/>
                <a:ea typeface="함초롬바탕"/>
                <a:cs typeface="함초롬바탕"/>
              </a:rPr>
              <a:t>기반의 새로운 경비 기법 도입</a:t>
            </a:r>
            <a:endParaRPr lang="ko-KR" altLang="en-US">
              <a:latin typeface="함초롬바탕"/>
              <a:ea typeface="함초롬바탕"/>
              <a:cs typeface="함초롬바탕"/>
            </a:endParaRPr>
          </a:p>
          <a:p>
            <a:pPr>
              <a:defRPr/>
            </a:pPr>
            <a:r>
              <a:rPr lang="en-US" altLang="ko-KR">
                <a:latin typeface="함초롬바탕"/>
                <a:ea typeface="함초롬바탕"/>
                <a:cs typeface="함초롬바탕"/>
              </a:rPr>
              <a:t>    3.  </a:t>
            </a:r>
            <a:r>
              <a:rPr lang="ko-KR" altLang="en-US">
                <a:latin typeface="함초롬바탕"/>
                <a:ea typeface="함초롬바탕"/>
                <a:cs typeface="함초롬바탕"/>
              </a:rPr>
              <a:t>경비 인력 및 경비업무의 최적화 방안 마련 </a:t>
            </a:r>
            <a:r>
              <a:rPr lang="en-US" altLang="ko-KR">
                <a:latin typeface="함초롬바탕"/>
                <a:ea typeface="함초롬바탕"/>
                <a:cs typeface="함초롬바탕"/>
              </a:rPr>
              <a:t>– </a:t>
            </a:r>
            <a:r>
              <a:rPr lang="ko-KR" altLang="en-US">
                <a:latin typeface="함초롬바탕"/>
                <a:ea typeface="함초롬바탕"/>
                <a:cs typeface="함초롬바탕"/>
              </a:rPr>
              <a:t>경비원 감원</a:t>
            </a:r>
            <a:r>
              <a:rPr lang="en-US" altLang="ko-KR">
                <a:latin typeface="함초롬바탕"/>
                <a:ea typeface="함초롬바탕"/>
                <a:cs typeface="함초롬바탕"/>
              </a:rPr>
              <a:t>, </a:t>
            </a:r>
            <a:r>
              <a:rPr lang="ko-KR" altLang="en-US">
                <a:latin typeface="함초롬바탕"/>
                <a:ea typeface="함초롬바탕"/>
                <a:cs typeface="함초롬바탕"/>
              </a:rPr>
              <a:t>관리원 전환</a:t>
            </a:r>
            <a:r>
              <a:rPr lang="en-US" altLang="ko-KR">
                <a:latin typeface="함초롬바탕"/>
                <a:ea typeface="함초롬바탕"/>
                <a:cs typeface="함초롬바탕"/>
              </a:rPr>
              <a:t>, </a:t>
            </a:r>
            <a:r>
              <a:rPr lang="ko-KR" altLang="en-US">
                <a:latin typeface="함초롬바탕"/>
                <a:ea typeface="함초롬바탕"/>
                <a:cs typeface="함초롬바탕"/>
              </a:rPr>
              <a:t>휴게시간 운용에 대비</a:t>
            </a:r>
            <a:endParaRPr lang="ko-KR" altLang="en-US">
              <a:latin typeface="함초롬바탕"/>
              <a:ea typeface="함초롬바탕"/>
              <a:cs typeface="함초롬바탕"/>
            </a:endParaRPr>
          </a:p>
          <a:p>
            <a:pPr>
              <a:defRPr/>
            </a:pPr>
            <a:endParaRPr lang="en-US" altLang="ko-KR">
              <a:latin typeface="함초롬바탕"/>
              <a:ea typeface="함초롬바탕"/>
              <a:cs typeface="함초롬바탕"/>
            </a:endParaRPr>
          </a:p>
          <a:p>
            <a:pPr>
              <a:defRPr/>
            </a:pPr>
            <a:r>
              <a:rPr lang="ko-KR" altLang="en-US" sz="2000" b="1">
                <a:latin typeface="맑은 고딕"/>
                <a:ea typeface="맑은 고딕"/>
                <a:cs typeface="함초롬바탕"/>
              </a:rPr>
              <a:t>나</a:t>
            </a:r>
            <a:r>
              <a:rPr lang="en-US" altLang="ko-KR" sz="2000" b="1">
                <a:latin typeface="맑은 고딕"/>
                <a:ea typeface="맑은 고딕"/>
                <a:cs typeface="함초롬바탕"/>
              </a:rPr>
              <a:t>. </a:t>
            </a:r>
            <a:r>
              <a:rPr lang="ko-KR" altLang="en-US" sz="2000" b="1">
                <a:latin typeface="맑은 고딕"/>
                <a:ea typeface="맑은 고딕"/>
                <a:cs typeface="함초롬바탕"/>
              </a:rPr>
              <a:t>개선 방향</a:t>
            </a:r>
            <a:r>
              <a:rPr lang="en-US" altLang="ko-KR" sz="2000" b="1">
                <a:latin typeface="맑은 고딕"/>
                <a:ea typeface="맑은 고딕"/>
                <a:cs typeface="함초롬바탕"/>
              </a:rPr>
              <a:t> - </a:t>
            </a:r>
            <a:r>
              <a:rPr lang="ko-KR" altLang="en-US" b="1"/>
              <a:t>단지 유형별 적용 방안 </a:t>
            </a:r>
            <a:endParaRPr lang="ko-KR" altLang="en-US" b="1"/>
          </a:p>
          <a:p>
            <a:pPr>
              <a:defRPr/>
            </a:pPr>
            <a:r>
              <a:rPr lang="en-US" altLang="ko-KR">
                <a:latin typeface="함초롬돋움"/>
                <a:ea typeface="함초롬돋움"/>
                <a:cs typeface="함초롬돋움"/>
              </a:rPr>
              <a:t>   </a:t>
            </a:r>
            <a:r>
              <a:rPr lang="en-US" altLang="ko-KR" b="1">
                <a:latin typeface="함초롬돋움"/>
                <a:ea typeface="함초롬돋움"/>
                <a:cs typeface="함초롬돋움"/>
              </a:rPr>
              <a:t> 1. </a:t>
            </a:r>
            <a:r>
              <a:rPr lang="ko-KR" altLang="en-US" b="1">
                <a:latin typeface="함초롬돋움"/>
                <a:ea typeface="함초롬돋움"/>
                <a:cs typeface="함초롬돋움"/>
              </a:rPr>
              <a:t>경비원 휴식 시간</a:t>
            </a:r>
            <a:r>
              <a:rPr lang="en-US" altLang="ko-KR" b="1">
                <a:latin typeface="함초롬돋움"/>
                <a:ea typeface="함초롬돋움"/>
                <a:cs typeface="함초롬돋움"/>
              </a:rPr>
              <a:t>,  </a:t>
            </a:r>
            <a:r>
              <a:rPr lang="ko-KR" altLang="en-US" b="1">
                <a:latin typeface="함초롬돋움"/>
                <a:ea typeface="함초롬돋움"/>
                <a:cs typeface="함초롬돋움"/>
              </a:rPr>
              <a:t>감원</a:t>
            </a:r>
            <a:r>
              <a:rPr lang="en-US" altLang="ko-KR" b="1">
                <a:latin typeface="함초롬돋움"/>
                <a:ea typeface="함초롬돋움"/>
                <a:cs typeface="함초롬돋움"/>
              </a:rPr>
              <a:t>, </a:t>
            </a:r>
            <a:r>
              <a:rPr lang="ko-KR" altLang="en-US" b="1">
                <a:latin typeface="함초롬돋움"/>
                <a:ea typeface="함초롬돋움"/>
                <a:cs typeface="함초롬돋움"/>
              </a:rPr>
              <a:t>관리원 전환으로 생가는 경비업무 공백으로 통합경비 시스템 추진 </a:t>
            </a:r>
            <a:br>
              <a:rPr lang="ko-KR" altLang="en-US"/>
            </a:br>
            <a:r>
              <a:rPr lang="ko-KR" altLang="en-US">
                <a:latin typeface="함초롬바탕"/>
                <a:ea typeface="함초롬바탕"/>
                <a:cs typeface="함초롬바탕"/>
              </a:rPr>
              <a:t>       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► 첨단 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IT,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스마트 기반의 ➀ 주차차단기 설치 공사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,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➁ 스마트 공동현관 출입 시스템 공사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, </a:t>
            </a:r>
            <a:endParaRPr lang="en-US" altLang="ko-KR" sz="1600">
              <a:latin typeface="함초롬바탕"/>
              <a:ea typeface="함초롬바탕"/>
              <a:cs typeface="함초롬바탕"/>
            </a:endParaRPr>
          </a:p>
          <a:p>
            <a:pPr>
              <a:defRPr/>
            </a:pP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                                               ➂ 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KT MBro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무선 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CCTV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구축 공사 제안</a:t>
            </a:r>
            <a:endParaRPr lang="ko-KR" altLang="en-US" sz="1600">
              <a:latin typeface="함초롬바탕"/>
              <a:ea typeface="함초롬바탕"/>
              <a:cs typeface="함초롬바탕"/>
            </a:endParaRPr>
          </a:p>
          <a:p>
            <a:pPr>
              <a:defRPr/>
            </a:pP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         ► 위 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1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항의 비 대면 출입 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&amp;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통합관제를 위한 원격 제어 기술 제공</a:t>
            </a:r>
            <a:br>
              <a:rPr lang="ko-KR" altLang="en-US" sz="1600">
                <a:latin typeface="함초롬바탕"/>
                <a:ea typeface="함초롬바탕"/>
                <a:cs typeface="함초롬바탕"/>
              </a:rPr>
            </a:br>
            <a:br>
              <a:rPr lang="ko-KR" altLang="en-US" sz="1600">
                <a:latin typeface="함초롬바탕"/>
                <a:ea typeface="함초롬바탕"/>
                <a:cs typeface="함초롬바탕"/>
              </a:rPr>
            </a:b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    </a:t>
            </a:r>
            <a:r>
              <a:rPr lang="en-US" altLang="ko-KR" sz="1600" b="1">
                <a:latin typeface="함초롬돋움"/>
                <a:ea typeface="함초롬돋움"/>
                <a:cs typeface="함초롬돋움"/>
              </a:rPr>
              <a:t>2.</a:t>
            </a:r>
            <a:r>
              <a:rPr lang="en-US" altLang="ko-KR" b="1">
                <a:latin typeface="함초롬돋움"/>
                <a:ea typeface="함초롬돋움"/>
                <a:cs typeface="함초롬돋움"/>
              </a:rPr>
              <a:t> </a:t>
            </a:r>
            <a:r>
              <a:rPr lang="ko-KR" altLang="en-US" b="1">
                <a:latin typeface="함초롬돋움"/>
                <a:ea typeface="함초롬돋움"/>
                <a:cs typeface="함초롬돋움"/>
              </a:rPr>
              <a:t>기존 주차차단기</a:t>
            </a:r>
            <a:r>
              <a:rPr lang="en-US" altLang="ko-KR" b="1">
                <a:latin typeface="함초롬돋움"/>
                <a:ea typeface="함초롬돋움"/>
                <a:cs typeface="함초롬돋움"/>
              </a:rPr>
              <a:t>, </a:t>
            </a:r>
            <a:r>
              <a:rPr lang="ko-KR" altLang="en-US" b="1">
                <a:latin typeface="함초롬돋움"/>
                <a:ea typeface="함초롬돋움"/>
                <a:cs typeface="함초롬돋움"/>
              </a:rPr>
              <a:t>공동현관 자동 출입 시스템이 있으나</a:t>
            </a:r>
            <a:r>
              <a:rPr lang="en-US" altLang="ko-KR" b="1">
                <a:latin typeface="함초롬돋움"/>
                <a:ea typeface="함초롬돋움"/>
                <a:cs typeface="함초롬돋움"/>
              </a:rPr>
              <a:t>, </a:t>
            </a:r>
            <a:r>
              <a:rPr lang="ko-KR" altLang="en-US" b="1">
                <a:latin typeface="함초롬돋움"/>
                <a:ea typeface="함초롬돋움"/>
                <a:cs typeface="함초롬돋움"/>
              </a:rPr>
              <a:t>정문</a:t>
            </a:r>
            <a:r>
              <a:rPr lang="en-US" altLang="ko-KR" b="1">
                <a:latin typeface="함초롬돋움"/>
                <a:ea typeface="함초롬돋움"/>
                <a:cs typeface="함초롬돋움"/>
              </a:rPr>
              <a:t>, </a:t>
            </a:r>
            <a:r>
              <a:rPr lang="ko-KR" altLang="en-US" b="1">
                <a:latin typeface="함초롬돋움"/>
                <a:ea typeface="함초롬돋움"/>
                <a:cs typeface="함초롬돋움"/>
              </a:rPr>
              <a:t>후문</a:t>
            </a:r>
            <a:r>
              <a:rPr lang="en-US" altLang="ko-KR" b="1">
                <a:latin typeface="함초롬돋움"/>
                <a:ea typeface="함초롬돋움"/>
                <a:cs typeface="함초롬돋움"/>
              </a:rPr>
              <a:t>, </a:t>
            </a:r>
            <a:r>
              <a:rPr lang="ko-KR" altLang="en-US" b="1">
                <a:latin typeface="함초롬돋움"/>
                <a:ea typeface="함초롬돋움"/>
                <a:cs typeface="함초롬돋움"/>
              </a:rPr>
              <a:t>방재센터를 제각각 운용하고</a:t>
            </a:r>
            <a:r>
              <a:rPr lang="en-US" altLang="ko-KR" b="1">
                <a:latin typeface="함초롬돋움"/>
                <a:ea typeface="함초롬돋움"/>
                <a:cs typeface="함초롬돋움"/>
              </a:rPr>
              <a:t>,</a:t>
            </a:r>
            <a:r>
              <a:rPr lang="en-US" altLang="ko-KR">
                <a:latin typeface="함초롬돋움"/>
                <a:ea typeface="함초롬돋움"/>
                <a:cs typeface="함초롬돋움"/>
              </a:rPr>
              <a:t>   </a:t>
            </a:r>
            <a:endParaRPr lang="en-US" altLang="ko-KR">
              <a:latin typeface="함초롬돋움"/>
              <a:ea typeface="함초롬돋움"/>
              <a:cs typeface="함초롬돋움"/>
            </a:endParaRPr>
          </a:p>
          <a:p>
            <a:pPr>
              <a:defRPr/>
            </a:pPr>
            <a:r>
              <a:rPr lang="en-US" altLang="ko-KR">
                <a:latin typeface="함초롬돋움"/>
                <a:ea typeface="함초롬돋움"/>
                <a:cs typeface="함초롬돋움"/>
              </a:rPr>
              <a:t>      </a:t>
            </a:r>
            <a:r>
              <a:rPr lang="en-US" altLang="ko-KR" b="1">
                <a:latin typeface="함초롬돋움"/>
                <a:ea typeface="함초롬돋움"/>
                <a:cs typeface="함초롬돋움"/>
              </a:rPr>
              <a:t> </a:t>
            </a:r>
            <a:r>
              <a:rPr lang="ko-KR" altLang="en-US" b="1">
                <a:latin typeface="함초롬돋움"/>
                <a:ea typeface="함초롬돋움"/>
                <a:cs typeface="함초롬돋움"/>
              </a:rPr>
              <a:t>경비원이 경비실에서 붙박이로 근무해야만 하는 단지를 위한 제안</a:t>
            </a:r>
            <a:endParaRPr lang="ko-KR" altLang="en-US">
              <a:latin typeface="함초롬돋움"/>
              <a:ea typeface="함초롬돋움"/>
              <a:cs typeface="함초롬돋움"/>
            </a:endParaRPr>
          </a:p>
          <a:p>
            <a:pPr>
              <a:defRPr/>
            </a:pPr>
            <a:r>
              <a:rPr lang="ko-KR" altLang="en-US">
                <a:latin typeface="함초롬바탕"/>
                <a:ea typeface="함초롬바탕"/>
                <a:cs typeface="함초롬바탕"/>
              </a:rPr>
              <a:t>     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► 정문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,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후문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,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방재 센터 중 어느 한 곳으로 모아 통합관리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(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위 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1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항 원격제어 기술 적용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)</a:t>
            </a:r>
            <a:endParaRPr lang="en-US" altLang="ko-KR" sz="1600">
              <a:latin typeface="함초롬바탕"/>
              <a:ea typeface="함초롬바탕"/>
              <a:cs typeface="함초롬바탕"/>
            </a:endParaRPr>
          </a:p>
          <a:p>
            <a:pPr>
              <a:defRPr/>
            </a:pP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       ► 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VoIP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전화기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,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경비실기로 경비 호출 시 경비원 스마트폰에 착신전환 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&amp;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접점에 의한 원격제어 </a:t>
            </a:r>
            <a:endParaRPr lang="ko-KR" altLang="en-US" sz="1600">
              <a:latin typeface="함초롬바탕"/>
              <a:ea typeface="함초롬바탕"/>
              <a:cs typeface="함초롬바탕"/>
            </a:endParaRPr>
          </a:p>
          <a:p>
            <a:pPr>
              <a:defRPr/>
            </a:pPr>
            <a:endParaRPr lang="ko-KR" altLang="en-US" sz="1600">
              <a:latin typeface="함초롬바탕"/>
              <a:ea typeface="함초롬바탕"/>
              <a:cs typeface="함초롬바탕"/>
            </a:endParaRPr>
          </a:p>
          <a:p>
            <a:pPr>
              <a:defRPr/>
            </a:pPr>
            <a:r>
              <a:rPr lang="en-US" altLang="ko-KR">
                <a:latin typeface="함초롬돋움"/>
                <a:ea typeface="함초롬돋움"/>
                <a:cs typeface="함초롬돋움"/>
              </a:rPr>
              <a:t>   </a:t>
            </a:r>
            <a:r>
              <a:rPr lang="en-US" altLang="ko-KR" b="1">
                <a:latin typeface="함초롬돋움"/>
                <a:ea typeface="함초롬돋움"/>
                <a:cs typeface="함초롬돋움"/>
              </a:rPr>
              <a:t>3. RFid </a:t>
            </a:r>
            <a:r>
              <a:rPr lang="ko-KR" altLang="en-US" b="1">
                <a:latin typeface="함초롬돋움"/>
                <a:ea typeface="함초롬돋움"/>
                <a:cs typeface="함초롬돋움"/>
              </a:rPr>
              <a:t>방식 주차차단기 운용 또는 출입 관제가 잘 안 되는 단지를 위한 제안</a:t>
            </a:r>
            <a:endParaRPr lang="ko-KR" altLang="en-US">
              <a:latin typeface="함초롬돋움"/>
              <a:ea typeface="함초롬돋움"/>
              <a:cs typeface="함초롬돋움"/>
            </a:endParaRPr>
          </a:p>
          <a:p>
            <a:pPr>
              <a:defRPr/>
            </a:pPr>
            <a:r>
              <a:rPr lang="ko-KR" altLang="en-US"/>
              <a:t>     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► 기존 설비 최대한 재활용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(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보상 방식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) +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최신 장비로 교체 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+ 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관리용 웹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(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입주민 </a:t>
            </a:r>
            <a:r>
              <a:rPr lang="en-US" altLang="ko-KR" sz="1600">
                <a:latin typeface="함초롬바탕"/>
                <a:ea typeface="함초롬바탕"/>
                <a:cs typeface="함초롬바탕"/>
              </a:rPr>
              <a:t>app)</a:t>
            </a: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서비스</a:t>
            </a:r>
            <a:endParaRPr lang="ko-KR" altLang="en-US" sz="1600">
              <a:latin typeface="함초롬바탕"/>
              <a:ea typeface="함초롬바탕"/>
              <a:cs typeface="함초롬바탕"/>
            </a:endParaRPr>
          </a:p>
          <a:p>
            <a:pPr>
              <a:defRPr/>
            </a:pPr>
            <a:r>
              <a:rPr lang="ko-KR" altLang="en-US" sz="1600">
                <a:latin typeface="함초롬바탕"/>
                <a:ea typeface="함초롬바탕"/>
                <a:cs typeface="함초롬바탕"/>
              </a:rPr>
              <a:t>      ► 비 입찰 수의계약방식으로 진행도 가능함</a:t>
            </a:r>
            <a:endParaRPr lang="ko-KR" altLang="en-US" sz="1600">
              <a:latin typeface="함초롬바탕"/>
              <a:ea typeface="함초롬바탕"/>
              <a:cs typeface="함초롬바탕"/>
            </a:endParaRPr>
          </a:p>
          <a:p>
            <a:pPr>
              <a:defRPr/>
            </a:pPr>
            <a:endParaRPr lang="ko-KR" altLang="en-US" sz="2000">
              <a:latin typeface="맑은 고딕"/>
              <a:ea typeface="맑은 고딕"/>
              <a:cs typeface="함초롬바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1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 idx="0"/>
          </p:nvPr>
        </p:nvSpPr>
        <p:spPr>
          <a:xfrm>
            <a:off x="521206" y="448056"/>
            <a:ext cx="11041254" cy="640080"/>
          </a:xfrm>
        </p:spPr>
        <p:txBody>
          <a:bodyPr>
            <a:noAutofit/>
          </a:bodyPr>
          <a:lstStyle/>
          <a:p>
            <a:pPr rtl="0">
              <a:defRPr/>
            </a:pPr>
            <a:r>
              <a:rPr lang="en-US" altLang="ko-KR" sz="2400" b="1">
                <a:cs typeface="Segoe UI Light"/>
              </a:rPr>
              <a:t>Ⅱ.</a:t>
            </a:r>
            <a:r>
              <a:rPr lang="ko-KR" altLang="en-US" sz="2400" b="1">
                <a:cs typeface="Segoe UI Light"/>
              </a:rPr>
              <a:t> 통합 관제</a:t>
            </a:r>
            <a:r>
              <a:rPr lang="en-US" altLang="ko-KR" sz="2400" b="1">
                <a:cs typeface="Segoe UI Light"/>
              </a:rPr>
              <a:t>(</a:t>
            </a:r>
            <a:r>
              <a:rPr lang="ko-KR" altLang="en-US" sz="2400" b="1">
                <a:cs typeface="Segoe UI Light"/>
              </a:rPr>
              <a:t>원격 제어</a:t>
            </a:r>
            <a:r>
              <a:rPr lang="en-US" altLang="ko-KR" sz="2400" b="1">
                <a:cs typeface="Segoe UI Light"/>
              </a:rPr>
              <a:t>) – </a:t>
            </a:r>
            <a:r>
              <a:rPr lang="ko-KR" altLang="en-US" sz="2000" b="1">
                <a:cs typeface="Segoe UI Light"/>
              </a:rPr>
              <a:t>자동 현관 출입 시스템 원격 제어업무 </a:t>
            </a:r>
            <a:r>
              <a:rPr lang="en-US" altLang="ko-KR" sz="2000" b="1">
                <a:cs typeface="Segoe UI Light"/>
              </a:rPr>
              <a:t>Flow </a:t>
            </a:r>
            <a:r>
              <a:rPr lang="ko-KR" altLang="en-US" sz="2000" b="1">
                <a:cs typeface="Segoe UI Light"/>
              </a:rPr>
              <a:t> </a:t>
            </a:r>
            <a:endParaRPr lang="ko-KR" altLang="en-US" sz="2000" b="1">
              <a:cs typeface="Segoe UI Ligh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28823838" y="11560469"/>
            <a:ext cx="134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시장 귬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>
          <a:xfrm>
            <a:off x="539750" y="2747963"/>
            <a:ext cx="12192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39750" y="1366137"/>
            <a:ext cx="11118850" cy="472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  <a:defRPr/>
            </a:pPr>
            <a:r>
              <a:rPr lang="ko-KR" altLang="en-US" sz="2000" b="1"/>
              <a:t>자동 현관 출입 시스템 원격 제어</a:t>
            </a:r>
            <a:r>
              <a:rPr lang="en-US" altLang="ko-KR" sz="2000" b="1"/>
              <a:t> </a:t>
            </a:r>
            <a:r>
              <a:rPr lang="ko-KR" altLang="en-US" sz="2000" b="1"/>
              <a:t>업무 </a:t>
            </a:r>
            <a:r>
              <a:rPr lang="en-US" altLang="ko-KR" sz="2000" b="1"/>
              <a:t>flow</a:t>
            </a:r>
            <a:endParaRPr lang="en-US" altLang="ko-KR" sz="2000" b="1"/>
          </a:p>
          <a:p>
            <a:pPr>
              <a:defRPr/>
            </a:pPr>
            <a:endParaRPr lang="en-US" altLang="ko-KR" sz="2000" b="1"/>
          </a:p>
          <a:p>
            <a:pPr>
              <a:defRPr/>
            </a:pPr>
            <a:r>
              <a:rPr lang="en-US" altLang="ko-KR" sz="2000" b="1"/>
              <a:t>        </a:t>
            </a:r>
            <a:endParaRPr lang="en-US" altLang="ko-KR" sz="2000" b="1"/>
          </a:p>
          <a:p>
            <a:pPr>
              <a:defRPr/>
            </a:pPr>
            <a:endParaRPr lang="en-US" altLang="ko-KR" sz="2000" b="1"/>
          </a:p>
          <a:p>
            <a:pPr>
              <a:defRPr/>
            </a:pPr>
            <a:r>
              <a:rPr lang="en-US" altLang="ko-KR" sz="2000" b="1"/>
              <a:t>           </a:t>
            </a:r>
            <a:endParaRPr lang="en-US" altLang="ko-KR" sz="2000" b="1"/>
          </a:p>
          <a:p>
            <a:pPr>
              <a:defRPr/>
            </a:pPr>
            <a:endParaRPr lang="en-US" altLang="ko-KR" sz="2000" b="1"/>
          </a:p>
          <a:p>
            <a:pPr>
              <a:defRPr/>
            </a:pPr>
            <a:endParaRPr lang="en-US" altLang="ko-KR" sz="2000" b="1"/>
          </a:p>
          <a:p>
            <a:pPr>
              <a:defRPr/>
            </a:pPr>
            <a:endParaRPr lang="en-US" altLang="ko-KR" sz="2000" b="1"/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 ❶ </a:t>
            </a:r>
            <a:r>
              <a:rPr lang="ko-KR" altLang="en-US" b="1"/>
              <a:t>경비실 근무 시 기존의 경비실 기로 통화 후  스위치로 공동 현관문 개방</a:t>
            </a:r>
            <a:endParaRPr lang="ko-KR" altLang="en-US" b="1"/>
          </a:p>
          <a:p>
            <a:pPr>
              <a:defRPr/>
            </a:pPr>
            <a:endParaRPr lang="en-US" altLang="ko-KR" b="1"/>
          </a:p>
          <a:p>
            <a:pPr>
              <a:defRPr/>
            </a:pPr>
            <a:r>
              <a:rPr lang="en-US" altLang="ko-KR" b="1"/>
              <a:t> ❷ </a:t>
            </a:r>
            <a:r>
              <a:rPr lang="ko-KR" altLang="en-US" b="1"/>
              <a:t> 외근 시</a:t>
            </a:r>
            <a:r>
              <a:rPr lang="en-US" altLang="ko-KR" b="1"/>
              <a:t> </a:t>
            </a:r>
            <a:r>
              <a:rPr lang="ko-KR" altLang="en-US" b="1"/>
              <a:t>경비실 기를 경비 업무용 스마트폰으로 착신 전환하여 통화 후 스마트폰 </a:t>
            </a:r>
            <a:r>
              <a:rPr lang="en-US" altLang="ko-KR" b="1"/>
              <a:t>app(</a:t>
            </a:r>
            <a:r>
              <a:rPr lang="ko-KR" altLang="en-US" b="1"/>
              <a:t>원격</a:t>
            </a:r>
            <a:r>
              <a:rPr lang="en-US" altLang="ko-KR" b="1"/>
              <a:t>)</a:t>
            </a:r>
            <a:r>
              <a:rPr lang="ko-KR" altLang="en-US" b="1"/>
              <a:t>으로 출입</a:t>
            </a:r>
            <a:endParaRPr lang="ko-KR" altLang="en-US" b="1"/>
          </a:p>
          <a:p>
            <a:pPr>
              <a:defRPr/>
            </a:pPr>
            <a:r>
              <a:rPr lang="ko-KR" altLang="en-US" b="1"/>
              <a:t>       개방</a:t>
            </a:r>
            <a:endParaRPr lang="ko-KR" altLang="en-US" b="1"/>
          </a:p>
          <a:p>
            <a:pPr>
              <a:defRPr/>
            </a:pPr>
            <a:endParaRPr lang="en-US" altLang="ko-KR" b="1"/>
          </a:p>
          <a:p>
            <a:pPr>
              <a:defRPr/>
            </a:pPr>
            <a:r>
              <a:rPr lang="en-US" altLang="ko-KR" b="1"/>
              <a:t> </a:t>
            </a:r>
            <a:r>
              <a:rPr lang="ko-KR" altLang="ko-KR" b="1"/>
              <a:t>❸</a:t>
            </a:r>
            <a:r>
              <a:rPr lang="ko-KR" altLang="en-US" b="1"/>
              <a:t>  정문</a:t>
            </a:r>
            <a:r>
              <a:rPr lang="en-US" altLang="ko-KR" b="1"/>
              <a:t>, </a:t>
            </a:r>
            <a:r>
              <a:rPr lang="ko-KR" altLang="en-US" b="1"/>
              <a:t>후문 초소는 물론 방재센터까지 운용하면서 경비근무자가 풀</a:t>
            </a:r>
            <a:r>
              <a:rPr lang="en-US" altLang="ko-KR" b="1"/>
              <a:t>(</a:t>
            </a:r>
            <a:r>
              <a:rPr lang="ko-KR" altLang="en-US" b="1"/>
              <a:t>붙박이</a:t>
            </a:r>
            <a:r>
              <a:rPr lang="en-US" altLang="ko-KR" b="1"/>
              <a:t>)</a:t>
            </a:r>
            <a:r>
              <a:rPr lang="ko-KR" altLang="en-US" b="1"/>
              <a:t>로 근무하는 경우 </a:t>
            </a:r>
            <a:endParaRPr lang="ko-KR" altLang="en-US" b="1"/>
          </a:p>
          <a:p>
            <a:pPr>
              <a:defRPr/>
            </a:pPr>
            <a:r>
              <a:rPr lang="en-US" altLang="ko-KR" b="1"/>
              <a:t>       </a:t>
            </a:r>
            <a:r>
              <a:rPr lang="ko-KR" altLang="en-US" b="1"/>
              <a:t>한곳에서 통합 관제하거나 경비원이 스마트폰으로 원격제어</a:t>
            </a:r>
            <a:r>
              <a:rPr lang="en-US" altLang="ko-KR" b="1"/>
              <a:t>(</a:t>
            </a:r>
            <a:r>
              <a:rPr lang="ko-KR" altLang="en-US" b="1"/>
              <a:t>관리</a:t>
            </a:r>
            <a:r>
              <a:rPr lang="en-US" altLang="ko-KR" b="1"/>
              <a:t>) </a:t>
            </a:r>
            <a:r>
              <a:rPr lang="en-US" altLang="ko-KR" b="1">
                <a:solidFill>
                  <a:srgbClr val="ff0000"/>
                </a:solidFill>
              </a:rPr>
              <a:t>→ </a:t>
            </a:r>
            <a:r>
              <a:rPr lang="ko-KR" altLang="en-US" b="1">
                <a:solidFill>
                  <a:srgbClr val="ff0000"/>
                </a:solidFill>
              </a:rPr>
              <a:t>경비원 인건비 절감 </a:t>
            </a:r>
            <a:r>
              <a:rPr lang="en-US" altLang="ko-KR" b="1">
                <a:solidFill>
                  <a:srgbClr val="ff0000"/>
                </a:solidFill>
              </a:rPr>
              <a:t>&gt; </a:t>
            </a:r>
            <a:r>
              <a:rPr lang="ko-KR" altLang="en-US" b="1">
                <a:solidFill>
                  <a:srgbClr val="ff0000"/>
                </a:solidFill>
              </a:rPr>
              <a:t>구축비용</a:t>
            </a:r>
            <a:r>
              <a:rPr lang="en-US" altLang="ko-KR" b="1"/>
              <a:t>   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443244" y="2029799"/>
            <a:ext cx="1103334" cy="5896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401741" y="2742044"/>
            <a:ext cx="1152525" cy="6849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/>
              <a:t>방</a:t>
            </a: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414387" y="2070724"/>
            <a:ext cx="1067828" cy="11849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  </a:t>
            </a:r>
            <a:r>
              <a:rPr lang="ko-KR" altLang="en-US" b="1"/>
              <a:t>입주자</a:t>
            </a:r>
            <a:endParaRPr lang="ko-KR" altLang="en-US" b="1"/>
          </a:p>
          <a:p>
            <a:pPr lvl="0">
              <a:defRPr/>
            </a:pPr>
            <a:r>
              <a:rPr lang="ko-KR" altLang="en-US" b="1"/>
              <a:t>  월 패드</a:t>
            </a:r>
            <a:endParaRPr lang="ko-KR" altLang="en-US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26775" y="2530035"/>
            <a:ext cx="87716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 b="1"/>
              <a:t>방문자</a:t>
            </a:r>
            <a:endParaRPr lang="ko-KR" altLang="en-US" b="1"/>
          </a:p>
          <a:p>
            <a:pPr lvl="0">
              <a:defRPr/>
            </a:pPr>
            <a:r>
              <a:rPr lang="ko-KR" altLang="en-US" b="1"/>
              <a:t>로비폰</a:t>
            </a:r>
            <a:endParaRPr lang="ko-KR" altLang="en-US" b="1"/>
          </a:p>
        </p:txBody>
      </p:sp>
      <p:cxnSp>
        <p:nvCxnSpPr>
          <p:cNvPr id="15" name="직선 연결선 14"/>
          <p:cNvCxnSpPr>
            <a:stCxn id="5" idx="3"/>
          </p:cNvCxnSpPr>
          <p:nvPr/>
        </p:nvCxnSpPr>
        <p:spPr>
          <a:xfrm>
            <a:off x="2546578" y="2324615"/>
            <a:ext cx="283344" cy="218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V="1">
            <a:off x="2620765" y="2988261"/>
            <a:ext cx="176469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2809896" y="2309081"/>
            <a:ext cx="145" cy="682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>
            <a:endCxn id="25" idx="1"/>
          </p:cNvCxnSpPr>
          <p:nvPr/>
        </p:nvCxnSpPr>
        <p:spPr>
          <a:xfrm>
            <a:off x="2790015" y="2557378"/>
            <a:ext cx="1386301" cy="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4176316" y="2346448"/>
            <a:ext cx="1252464" cy="4297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55" name="직선 연결선 54"/>
          <p:cNvCxnSpPr/>
          <p:nvPr/>
        </p:nvCxnSpPr>
        <p:spPr>
          <a:xfrm flipV="1">
            <a:off x="5400675" y="2557378"/>
            <a:ext cx="994336" cy="39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/>
          <p:cNvSpPr/>
          <p:nvPr/>
        </p:nvSpPr>
        <p:spPr>
          <a:xfrm>
            <a:off x="6395011" y="2284972"/>
            <a:ext cx="1154612" cy="4600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59" name="직선 연결선 58"/>
          <p:cNvCxnSpPr/>
          <p:nvPr/>
        </p:nvCxnSpPr>
        <p:spPr>
          <a:xfrm>
            <a:off x="6183541" y="2561298"/>
            <a:ext cx="36284" cy="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863034" y="2070293"/>
            <a:ext cx="11705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경비 호출</a:t>
            </a:r>
            <a:endParaRPr lang="ko-KR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4267791" y="2372712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경비실기</a:t>
            </a:r>
            <a:endParaRPr lang="ko-KR" altLang="en-US" b="1"/>
          </a:p>
        </p:txBody>
      </p:sp>
      <p:sp>
        <p:nvSpPr>
          <p:cNvPr id="75" name="직사각형 74"/>
          <p:cNvSpPr/>
          <p:nvPr/>
        </p:nvSpPr>
        <p:spPr>
          <a:xfrm>
            <a:off x="4926019" y="2982560"/>
            <a:ext cx="1154612" cy="495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6" name="TextBox 75"/>
          <p:cNvSpPr txBox="1"/>
          <p:nvPr/>
        </p:nvSpPr>
        <p:spPr>
          <a:xfrm>
            <a:off x="6562332" y="2330321"/>
            <a:ext cx="8199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/>
              <a:t>통화</a:t>
            </a:r>
            <a:endParaRPr lang="ko-KR" altLang="en-US" b="1"/>
          </a:p>
        </p:txBody>
      </p:sp>
      <p:sp>
        <p:nvSpPr>
          <p:cNvPr id="79" name="TextBox 78"/>
          <p:cNvSpPr txBox="1"/>
          <p:nvPr/>
        </p:nvSpPr>
        <p:spPr>
          <a:xfrm>
            <a:off x="3769740" y="3228513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착신전환</a:t>
            </a:r>
            <a:endParaRPr lang="ko-KR" altLang="en-US"/>
          </a:p>
        </p:txBody>
      </p:sp>
      <p:sp>
        <p:nvSpPr>
          <p:cNvPr id="80" name="TextBox 79"/>
          <p:cNvSpPr txBox="1"/>
          <p:nvPr/>
        </p:nvSpPr>
        <p:spPr>
          <a:xfrm>
            <a:off x="4972635" y="3057617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스마트폰</a:t>
            </a:r>
            <a:endParaRPr lang="ko-KR" altLang="en-US" b="1"/>
          </a:p>
        </p:txBody>
      </p:sp>
      <p:sp>
        <p:nvSpPr>
          <p:cNvPr id="81" name="직사각형 80"/>
          <p:cNvSpPr/>
          <p:nvPr/>
        </p:nvSpPr>
        <p:spPr>
          <a:xfrm>
            <a:off x="6398763" y="2988261"/>
            <a:ext cx="1150859" cy="49006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6599787" y="3062158"/>
            <a:ext cx="64633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통화</a:t>
            </a:r>
            <a:endParaRPr lang="ko-KR" altLang="en-US" b="1"/>
          </a:p>
        </p:txBody>
      </p:sp>
      <p:cxnSp>
        <p:nvCxnSpPr>
          <p:cNvPr id="84" name="직선 연결선 83"/>
          <p:cNvCxnSpPr/>
          <p:nvPr/>
        </p:nvCxnSpPr>
        <p:spPr>
          <a:xfrm>
            <a:off x="6099175" y="3242283"/>
            <a:ext cx="3368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/>
          <p:cNvSpPr/>
          <p:nvPr/>
        </p:nvSpPr>
        <p:spPr>
          <a:xfrm>
            <a:off x="9153731" y="2597560"/>
            <a:ext cx="1451950" cy="5834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7" name="TextBox 86"/>
          <p:cNvSpPr txBox="1"/>
          <p:nvPr/>
        </p:nvSpPr>
        <p:spPr>
          <a:xfrm>
            <a:off x="9153731" y="2738577"/>
            <a:ext cx="140134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현관문 개방</a:t>
            </a:r>
            <a:endParaRPr lang="ko-KR" altLang="en-US" b="1"/>
          </a:p>
        </p:txBody>
      </p:sp>
      <p:cxnSp>
        <p:nvCxnSpPr>
          <p:cNvPr id="93" name="꺾인 연결선 92"/>
          <p:cNvCxnSpPr/>
          <p:nvPr/>
        </p:nvCxnSpPr>
        <p:spPr>
          <a:xfrm>
            <a:off x="7549622" y="2530035"/>
            <a:ext cx="1585499" cy="21496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5" name="꺾인 연결선 94"/>
          <p:cNvCxnSpPr/>
          <p:nvPr/>
        </p:nvCxnSpPr>
        <p:spPr>
          <a:xfrm flipV="1">
            <a:off x="7549622" y="3057617"/>
            <a:ext cx="1585499" cy="21343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7810500" y="2143125"/>
            <a:ext cx="178689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❶</a:t>
            </a:r>
            <a:r>
              <a:rPr lang="ko-KR" altLang="en-US" b="1"/>
              <a:t>수동</a:t>
            </a:r>
            <a:r>
              <a:rPr lang="en-US" altLang="ko-KR" b="1"/>
              <a:t>(</a:t>
            </a:r>
            <a:r>
              <a:rPr lang="ko-KR" altLang="en-US" b="1"/>
              <a:t>스위치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101" name="TextBox 100"/>
          <p:cNvSpPr txBox="1"/>
          <p:nvPr/>
        </p:nvSpPr>
        <p:spPr>
          <a:xfrm>
            <a:off x="8035876" y="3248926"/>
            <a:ext cx="1647239" cy="6353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❷</a:t>
            </a:r>
            <a:r>
              <a:rPr lang="ko-KR" altLang="en-US" b="1"/>
              <a:t>원격 제어</a:t>
            </a:r>
            <a:endParaRPr lang="ko-KR" altLang="en-US" b="1"/>
          </a:p>
          <a:p>
            <a:pPr lvl="0">
              <a:defRPr/>
            </a:pPr>
            <a:r>
              <a:rPr lang="ko-KR" altLang="en-US" b="1"/>
              <a:t>     스마트 </a:t>
            </a:r>
            <a:r>
              <a:rPr lang="en-US" altLang="ko-KR"/>
              <a:t>app</a:t>
            </a:r>
            <a:endParaRPr lang="ko-KR" altLang="en-US"/>
          </a:p>
        </p:txBody>
      </p:sp>
      <p:cxnSp>
        <p:nvCxnSpPr>
          <p:cNvPr id="128" name="꺾인 연결선 127"/>
          <p:cNvCxnSpPr/>
          <p:nvPr/>
        </p:nvCxnSpPr>
        <p:spPr>
          <a:xfrm>
            <a:off x="4267791" y="2776148"/>
            <a:ext cx="609945" cy="40489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1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521206" y="448056"/>
            <a:ext cx="9203819" cy="640080"/>
          </a:xfrm>
        </p:spPr>
        <p:txBody>
          <a:bodyPr>
            <a:noAutofit/>
          </a:bodyPr>
          <a:lstStyle/>
          <a:p>
            <a:pPr rtl="0">
              <a:defRPr/>
            </a:pP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Segoe UI Light"/>
              </a:rPr>
              <a:t>Ⅲ</a:t>
            </a:r>
            <a:r>
              <a:rPr lang="en-US" altLang="ko-KR" dirty="0">
                <a:cs typeface="Segoe UI Light"/>
              </a:rPr>
              <a:t>.</a:t>
            </a:r>
            <a:r>
              <a:rPr lang="ko-KR" altLang="en-US" dirty="0">
                <a:cs typeface="Segoe UI Light"/>
              </a:rPr>
              <a:t> 통합 관제</a:t>
            </a:r>
            <a:r>
              <a:rPr lang="en-US" altLang="ko-KR" dirty="0">
                <a:cs typeface="Segoe UI Light"/>
              </a:rPr>
              <a:t>(</a:t>
            </a:r>
            <a:r>
              <a:rPr lang="ko-KR" altLang="en-US" dirty="0">
                <a:cs typeface="Segoe UI Light"/>
              </a:rPr>
              <a:t>원격 제어</a:t>
            </a:r>
            <a:r>
              <a:rPr lang="en-US" altLang="ko-KR" dirty="0">
                <a:cs typeface="Segoe UI Light"/>
              </a:rPr>
              <a:t>)</a:t>
            </a:r>
            <a:r>
              <a:rPr lang="ko-KR" altLang="en-US" dirty="0">
                <a:cs typeface="Segoe UI Light"/>
              </a:rPr>
              <a:t> </a:t>
            </a:r>
            <a:r>
              <a:rPr lang="en-US" altLang="ko-KR" dirty="0">
                <a:cs typeface="Segoe UI Light"/>
              </a:rPr>
              <a:t>– </a:t>
            </a:r>
            <a:r>
              <a:rPr lang="ko-KR" altLang="en-US" dirty="0">
                <a:cs typeface="Segoe UI Light"/>
              </a:rPr>
              <a:t>공동 현관 출입 관제 구성도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28823838" y="11560469"/>
            <a:ext cx="134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시장 귬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123D2C05-B569-4CC9-9C66-A2FD52CF4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479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74" y="1381125"/>
            <a:ext cx="10725151" cy="513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8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 idx="0"/>
          </p:nvPr>
        </p:nvSpPr>
        <p:spPr>
          <a:xfrm>
            <a:off x="521206" y="448056"/>
            <a:ext cx="10930158" cy="64008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ko-KR" sz="2400" b="1">
                <a:latin typeface="함초롬바탕"/>
                <a:ea typeface="함초롬바탕"/>
                <a:cs typeface="Segoe UI Light"/>
              </a:rPr>
              <a:t>Ⅳ</a:t>
            </a:r>
            <a:r>
              <a:rPr lang="en-US" altLang="ko-KR" sz="2400" b="1">
                <a:cs typeface="Segoe UI Light"/>
              </a:rPr>
              <a:t>.</a:t>
            </a:r>
            <a:r>
              <a:rPr lang="ko-KR" altLang="en-US" sz="2400">
                <a:cs typeface="Segoe UI Light"/>
              </a:rPr>
              <a:t> </a:t>
            </a:r>
            <a:r>
              <a:rPr lang="ko-KR" altLang="en-US" sz="2400" b="1">
                <a:cs typeface="Segoe UI Light"/>
              </a:rPr>
              <a:t>통합 관제</a:t>
            </a:r>
            <a:r>
              <a:rPr lang="en-US" altLang="ko-KR" sz="2400" b="1">
                <a:cs typeface="Segoe UI Light"/>
              </a:rPr>
              <a:t>(</a:t>
            </a:r>
            <a:r>
              <a:rPr lang="ko-KR" altLang="en-US" sz="2400" b="1">
                <a:cs typeface="Segoe UI Light"/>
              </a:rPr>
              <a:t>원격 제어</a:t>
            </a:r>
            <a:r>
              <a:rPr lang="en-US" altLang="ko-KR" sz="2400" b="1">
                <a:cs typeface="Segoe UI Light"/>
              </a:rPr>
              <a:t>) </a:t>
            </a:r>
            <a:r>
              <a:rPr lang="en-US" altLang="ko-KR" sz="2000" b="1">
                <a:cs typeface="Segoe UI Light"/>
              </a:rPr>
              <a:t>– </a:t>
            </a:r>
            <a:r>
              <a:rPr lang="ko-KR" altLang="en-US" sz="2000" b="1">
                <a:cs typeface="Segoe UI Light"/>
              </a:rPr>
              <a:t>주차차단기 시스템 원격 제어업무 </a:t>
            </a:r>
            <a:r>
              <a:rPr lang="en-US" altLang="ko-KR" sz="2000" b="1">
                <a:cs typeface="Segoe UI Light"/>
              </a:rPr>
              <a:t>Flow </a:t>
            </a:r>
            <a:endParaRPr lang="ko-KR" altLang="en-US" sz="2000">
              <a:cs typeface="Segoe UI Ligh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28823838" y="11560469"/>
            <a:ext cx="134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시장 귬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>
          <a:xfrm>
            <a:off x="539750" y="2747963"/>
            <a:ext cx="12192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39750" y="1366137"/>
            <a:ext cx="11118850" cy="5032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b="1"/>
              <a:t>2. </a:t>
            </a:r>
            <a:r>
              <a:rPr lang="ko-KR" altLang="en-US" sz="2000" b="1"/>
              <a:t>주차 차단기 원격 제어 업무 </a:t>
            </a:r>
            <a:r>
              <a:rPr lang="en-US" altLang="ko-KR" sz="2000" b="1"/>
              <a:t>flow</a:t>
            </a:r>
            <a:endParaRPr lang="en-US" altLang="ko-KR" sz="2000" b="1"/>
          </a:p>
          <a:p>
            <a:pPr>
              <a:defRPr/>
            </a:pPr>
            <a:endParaRPr lang="en-US" altLang="ko-KR" sz="2000" b="1"/>
          </a:p>
          <a:p>
            <a:pPr>
              <a:defRPr/>
            </a:pPr>
            <a:r>
              <a:rPr lang="en-US" altLang="ko-KR" sz="2000" b="1"/>
              <a:t>        </a:t>
            </a:r>
            <a:endParaRPr lang="en-US" altLang="ko-KR" sz="2000" b="1"/>
          </a:p>
          <a:p>
            <a:pPr>
              <a:defRPr/>
            </a:pPr>
            <a:endParaRPr lang="en-US" altLang="ko-KR" sz="2000"/>
          </a:p>
          <a:p>
            <a:pPr>
              <a:defRPr/>
            </a:pPr>
            <a:endParaRPr lang="en-US" altLang="ko-KR" sz="2000" b="1"/>
          </a:p>
          <a:p>
            <a:pPr>
              <a:defRPr/>
            </a:pPr>
            <a:r>
              <a:rPr lang="en-US" altLang="ko-KR" sz="2000" b="1"/>
              <a:t>           </a:t>
            </a:r>
            <a:endParaRPr lang="en-US" altLang="ko-KR" sz="2000" b="1"/>
          </a:p>
          <a:p>
            <a:pPr>
              <a:defRPr/>
            </a:pPr>
            <a:endParaRPr lang="en-US" altLang="ko-KR" sz="2000" b="1"/>
          </a:p>
          <a:p>
            <a:pPr>
              <a:defRPr/>
            </a:pPr>
            <a:endParaRPr lang="en-US" altLang="ko-KR" sz="2000" b="1"/>
          </a:p>
          <a:p>
            <a:pPr>
              <a:defRPr/>
            </a:pPr>
            <a:endParaRPr lang="en-US" altLang="ko-KR" sz="2000" b="1"/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 ❶ </a:t>
            </a:r>
            <a:r>
              <a:rPr lang="ko-KR" altLang="en-US" b="1"/>
              <a:t>경비실 근무 시 기존의 </a:t>
            </a:r>
            <a:r>
              <a:rPr lang="en-US" altLang="ko-KR" b="1"/>
              <a:t>VoIP</a:t>
            </a:r>
            <a:r>
              <a:rPr lang="ko-KR" altLang="en-US" b="1"/>
              <a:t>전화기로 방문 차량 운전자와 통화 후  스위치로 공동 현관문 개방</a:t>
            </a:r>
            <a:endParaRPr lang="ko-KR" altLang="en-US" b="1"/>
          </a:p>
          <a:p>
            <a:pPr>
              <a:defRPr/>
            </a:pPr>
            <a:endParaRPr lang="en-US" altLang="ko-KR" b="1"/>
          </a:p>
          <a:p>
            <a:pPr>
              <a:defRPr/>
            </a:pPr>
            <a:r>
              <a:rPr lang="en-US" altLang="ko-KR" b="1"/>
              <a:t> ❷ </a:t>
            </a:r>
            <a:r>
              <a:rPr lang="ko-KR" altLang="en-US" b="1"/>
              <a:t> 외근 시</a:t>
            </a:r>
            <a:r>
              <a:rPr lang="en-US" altLang="ko-KR" b="1"/>
              <a:t> VoIP</a:t>
            </a:r>
            <a:r>
              <a:rPr lang="ko-KR" altLang="en-US" b="1"/>
              <a:t>전화기를 경비 업무용 스마트폰으로 착신 전환하여 통화 후 스마트폰 </a:t>
            </a:r>
            <a:r>
              <a:rPr lang="en-US" altLang="ko-KR" b="1"/>
              <a:t>app(</a:t>
            </a:r>
            <a:r>
              <a:rPr lang="ko-KR" altLang="en-US" b="1"/>
              <a:t>원격</a:t>
            </a:r>
            <a:r>
              <a:rPr lang="en-US" altLang="ko-KR" b="1"/>
              <a:t>)</a:t>
            </a:r>
            <a:r>
              <a:rPr lang="ko-KR" altLang="en-US" b="1"/>
              <a:t>으로 </a:t>
            </a:r>
            <a:endParaRPr lang="ko-KR" altLang="en-US" b="1"/>
          </a:p>
          <a:p>
            <a:pPr>
              <a:defRPr/>
            </a:pPr>
            <a:r>
              <a:rPr lang="en-US" altLang="ko-KR" b="1"/>
              <a:t>       </a:t>
            </a:r>
            <a:r>
              <a:rPr lang="ko-KR" altLang="en-US" b="1"/>
              <a:t>주차 차단기 개방</a:t>
            </a:r>
            <a:endParaRPr lang="ko-KR" altLang="en-US" b="1"/>
          </a:p>
          <a:p>
            <a:pPr>
              <a:defRPr/>
            </a:pPr>
            <a:endParaRPr lang="en-US" altLang="ko-KR" b="1"/>
          </a:p>
          <a:p>
            <a:pPr>
              <a:defRPr/>
            </a:pPr>
            <a:r>
              <a:rPr lang="en-US" altLang="ko-KR" b="1"/>
              <a:t> </a:t>
            </a:r>
            <a:r>
              <a:rPr lang="ko-KR" altLang="ko-KR" b="1"/>
              <a:t>❸</a:t>
            </a:r>
            <a:r>
              <a:rPr lang="ko-KR" altLang="en-US" b="1"/>
              <a:t>  정문</a:t>
            </a:r>
            <a:r>
              <a:rPr lang="en-US" altLang="ko-KR" b="1"/>
              <a:t>, </a:t>
            </a:r>
            <a:r>
              <a:rPr lang="ko-KR" altLang="en-US" b="1"/>
              <a:t>후문 초소는 물론 방재센터까지 운용하면서 경비근무자가 풀</a:t>
            </a:r>
            <a:r>
              <a:rPr lang="en-US" altLang="ko-KR" b="1"/>
              <a:t>(</a:t>
            </a:r>
            <a:r>
              <a:rPr lang="ko-KR" altLang="en-US" b="1"/>
              <a:t>붙박이</a:t>
            </a:r>
            <a:r>
              <a:rPr lang="en-US" altLang="ko-KR" b="1"/>
              <a:t>)</a:t>
            </a:r>
            <a:r>
              <a:rPr lang="ko-KR" altLang="en-US" b="1"/>
              <a:t>로 근무하는 경우 </a:t>
            </a:r>
            <a:endParaRPr lang="ko-KR" altLang="en-US" b="1"/>
          </a:p>
          <a:p>
            <a:pPr>
              <a:defRPr/>
            </a:pPr>
            <a:r>
              <a:rPr lang="en-US" altLang="ko-KR" b="1"/>
              <a:t>       </a:t>
            </a:r>
            <a:r>
              <a:rPr lang="ko-KR" altLang="en-US" b="1"/>
              <a:t>한곳에서 통합 관제하거나 경비원이 스마트폰으로 원격제어</a:t>
            </a:r>
            <a:r>
              <a:rPr lang="en-US" altLang="ko-KR" b="1"/>
              <a:t>(</a:t>
            </a:r>
            <a:r>
              <a:rPr lang="ko-KR" altLang="en-US" b="1"/>
              <a:t>관리</a:t>
            </a:r>
            <a:r>
              <a:rPr lang="en-US" altLang="ko-KR" b="1"/>
              <a:t>) </a:t>
            </a:r>
            <a:r>
              <a:rPr lang="en-US" altLang="ko-KR" b="1">
                <a:solidFill>
                  <a:srgbClr val="ff0000"/>
                </a:solidFill>
              </a:rPr>
              <a:t>→ </a:t>
            </a:r>
            <a:r>
              <a:rPr lang="ko-KR" altLang="en-US" b="1">
                <a:solidFill>
                  <a:srgbClr val="ff0000"/>
                </a:solidFill>
              </a:rPr>
              <a:t>경비원 인건비 절감 </a:t>
            </a:r>
            <a:r>
              <a:rPr lang="en-US" altLang="ko-KR" b="1">
                <a:solidFill>
                  <a:srgbClr val="ff0000"/>
                </a:solidFill>
              </a:rPr>
              <a:t>&gt; </a:t>
            </a:r>
            <a:r>
              <a:rPr lang="ko-KR" altLang="en-US" b="1">
                <a:solidFill>
                  <a:srgbClr val="ff0000"/>
                </a:solidFill>
              </a:rPr>
              <a:t>구축비용</a:t>
            </a:r>
            <a:r>
              <a:rPr lang="en-US" altLang="ko-KR" b="1"/>
              <a:t>  </a:t>
            </a:r>
            <a:r>
              <a:rPr lang="en-US" altLang="ko-KR"/>
              <a:t>  </a:t>
            </a: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443243" y="2143125"/>
            <a:ext cx="1328227" cy="9144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407168" y="2301257"/>
            <a:ext cx="1295547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  방문 차량</a:t>
            </a:r>
            <a:endParaRPr lang="ko-KR" altLang="en-US"/>
          </a:p>
          <a:p>
            <a:pPr lvl="0">
              <a:defRPr/>
            </a:pPr>
            <a:r>
              <a:rPr lang="en-US" altLang="ko-KR"/>
              <a:t>  VoIP </a:t>
            </a:r>
            <a:r>
              <a:rPr lang="ko-KR" altLang="en-US"/>
              <a:t>자기</a:t>
            </a:r>
            <a:endParaRPr lang="ko-KR" altLang="en-US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endParaRPr lang="ko-KR" altLang="en-US"/>
          </a:p>
        </p:txBody>
      </p:sp>
      <p:cxnSp>
        <p:nvCxnSpPr>
          <p:cNvPr id="23" name="직선 연결선 22"/>
          <p:cNvCxnSpPr>
            <a:endCxn id="25" idx="1"/>
          </p:cNvCxnSpPr>
          <p:nvPr/>
        </p:nvCxnSpPr>
        <p:spPr>
          <a:xfrm>
            <a:off x="2771775" y="2541551"/>
            <a:ext cx="1404541" cy="197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4176316" y="2346448"/>
            <a:ext cx="1252464" cy="4297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55" name="직선 연결선 54"/>
          <p:cNvCxnSpPr/>
          <p:nvPr/>
        </p:nvCxnSpPr>
        <p:spPr>
          <a:xfrm flipV="1">
            <a:off x="5400675" y="2557378"/>
            <a:ext cx="994336" cy="39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/>
          <p:cNvSpPr/>
          <p:nvPr/>
        </p:nvSpPr>
        <p:spPr>
          <a:xfrm>
            <a:off x="6395011" y="2284972"/>
            <a:ext cx="1154612" cy="4600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59" name="직선 연결선 58"/>
          <p:cNvCxnSpPr/>
          <p:nvPr/>
        </p:nvCxnSpPr>
        <p:spPr>
          <a:xfrm>
            <a:off x="6183541" y="2561298"/>
            <a:ext cx="36284" cy="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863034" y="2070293"/>
            <a:ext cx="11705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경비 호출</a:t>
            </a:r>
            <a:endParaRPr lang="ko-KR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4267791" y="2372712"/>
            <a:ext cx="116236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/>
              <a:t>VoIP </a:t>
            </a:r>
            <a:r>
              <a:rPr lang="ko-KR" altLang="en-US"/>
              <a:t>모기</a:t>
            </a:r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4926019" y="2982560"/>
            <a:ext cx="1154612" cy="495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6" name="TextBox 75"/>
          <p:cNvSpPr txBox="1"/>
          <p:nvPr/>
        </p:nvSpPr>
        <p:spPr>
          <a:xfrm>
            <a:off x="6562332" y="2330321"/>
            <a:ext cx="8199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통화</a:t>
            </a:r>
            <a:endParaRPr lang="ko-KR" altLang="en-US"/>
          </a:p>
        </p:txBody>
      </p:sp>
      <p:sp>
        <p:nvSpPr>
          <p:cNvPr id="79" name="TextBox 78"/>
          <p:cNvSpPr txBox="1"/>
          <p:nvPr/>
        </p:nvSpPr>
        <p:spPr>
          <a:xfrm>
            <a:off x="3769740" y="3228513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착신전환</a:t>
            </a:r>
            <a:endParaRPr lang="ko-KR" altLang="en-US"/>
          </a:p>
        </p:txBody>
      </p:sp>
      <p:sp>
        <p:nvSpPr>
          <p:cNvPr id="80" name="TextBox 79"/>
          <p:cNvSpPr txBox="1"/>
          <p:nvPr/>
        </p:nvSpPr>
        <p:spPr>
          <a:xfrm>
            <a:off x="4972635" y="3057617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스마트폰</a:t>
            </a:r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6398763" y="2988261"/>
            <a:ext cx="1150859" cy="49006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6599787" y="3062158"/>
            <a:ext cx="64633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통화</a:t>
            </a:r>
            <a:endParaRPr lang="ko-KR" altLang="en-US"/>
          </a:p>
        </p:txBody>
      </p:sp>
      <p:cxnSp>
        <p:nvCxnSpPr>
          <p:cNvPr id="84" name="직선 연결선 83"/>
          <p:cNvCxnSpPr/>
          <p:nvPr/>
        </p:nvCxnSpPr>
        <p:spPr>
          <a:xfrm>
            <a:off x="6099175" y="3242283"/>
            <a:ext cx="3368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/>
          <p:cNvSpPr/>
          <p:nvPr/>
        </p:nvSpPr>
        <p:spPr>
          <a:xfrm>
            <a:off x="9153731" y="2597560"/>
            <a:ext cx="1451950" cy="5834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7" name="TextBox 86"/>
          <p:cNvSpPr txBox="1"/>
          <p:nvPr/>
        </p:nvSpPr>
        <p:spPr>
          <a:xfrm>
            <a:off x="9152351" y="2610964"/>
            <a:ext cx="14013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주차 차단기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    개방</a:t>
            </a:r>
            <a:endParaRPr lang="ko-KR" altLang="en-US"/>
          </a:p>
        </p:txBody>
      </p:sp>
      <p:cxnSp>
        <p:nvCxnSpPr>
          <p:cNvPr id="93" name="꺾인 연결선 92"/>
          <p:cNvCxnSpPr/>
          <p:nvPr/>
        </p:nvCxnSpPr>
        <p:spPr>
          <a:xfrm>
            <a:off x="7549622" y="2530035"/>
            <a:ext cx="1585499" cy="21496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5" name="꺾인 연결선 94"/>
          <p:cNvCxnSpPr/>
          <p:nvPr/>
        </p:nvCxnSpPr>
        <p:spPr>
          <a:xfrm flipV="1">
            <a:off x="7549622" y="3057617"/>
            <a:ext cx="1585499" cy="21343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7810500" y="2143125"/>
            <a:ext cx="1782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❶수동</a:t>
            </a:r>
            <a:r>
              <a:rPr lang="en-US" altLang="ko-KR"/>
              <a:t>(</a:t>
            </a:r>
            <a:r>
              <a:rPr lang="ko-KR" altLang="en-US"/>
              <a:t>스위치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101" name="TextBox 100"/>
          <p:cNvSpPr txBox="1"/>
          <p:nvPr/>
        </p:nvSpPr>
        <p:spPr>
          <a:xfrm>
            <a:off x="8035876" y="3248926"/>
            <a:ext cx="164179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❷원격 제어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     스마트 </a:t>
            </a:r>
            <a:r>
              <a:rPr lang="en-US" altLang="ko-KR"/>
              <a:t>app</a:t>
            </a:r>
            <a:endParaRPr lang="ko-KR" altLang="en-US"/>
          </a:p>
        </p:txBody>
      </p:sp>
      <p:cxnSp>
        <p:nvCxnSpPr>
          <p:cNvPr id="128" name="꺾인 연결선 127"/>
          <p:cNvCxnSpPr/>
          <p:nvPr/>
        </p:nvCxnSpPr>
        <p:spPr>
          <a:xfrm>
            <a:off x="4267791" y="2776148"/>
            <a:ext cx="609945" cy="40489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521206" y="448056"/>
            <a:ext cx="9588469" cy="64008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Ⅴ</a:t>
            </a:r>
            <a:r>
              <a:rPr lang="en-US" altLang="ko-KR" dirty="0">
                <a:cs typeface="Segoe UI Light"/>
              </a:rPr>
              <a:t>. </a:t>
            </a:r>
            <a:r>
              <a:rPr lang="ko-KR" altLang="en-US" dirty="0">
                <a:cs typeface="Segoe UI Light"/>
              </a:rPr>
              <a:t>통합 관제</a:t>
            </a:r>
            <a:r>
              <a:rPr lang="en-US" altLang="ko-KR" dirty="0">
                <a:cs typeface="Segoe UI Light"/>
              </a:rPr>
              <a:t>(</a:t>
            </a:r>
            <a:r>
              <a:rPr lang="ko-KR" altLang="en-US" dirty="0">
                <a:cs typeface="Segoe UI Light"/>
              </a:rPr>
              <a:t>원격 제어</a:t>
            </a:r>
            <a:r>
              <a:rPr lang="en-US" altLang="ko-KR" dirty="0">
                <a:cs typeface="Segoe UI Light"/>
              </a:rPr>
              <a:t>)</a:t>
            </a:r>
            <a:r>
              <a:rPr lang="ko-KR" altLang="en-US" dirty="0">
                <a:cs typeface="Segoe UI Light"/>
              </a:rPr>
              <a:t> </a:t>
            </a:r>
            <a:r>
              <a:rPr lang="en-US" altLang="ko-KR" dirty="0">
                <a:cs typeface="Segoe UI Light"/>
              </a:rPr>
              <a:t>– </a:t>
            </a:r>
            <a:r>
              <a:rPr lang="ko-KR" altLang="en-US" dirty="0">
                <a:cs typeface="Segoe UI Light"/>
              </a:rPr>
              <a:t>주차 차단기 출입 관제 구성도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28823838" y="11560469"/>
            <a:ext cx="134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시장 귬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123D2C05-B569-4CC9-9C66-A2FD52CF4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479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317" y="1443037"/>
            <a:ext cx="5848350" cy="468153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663" y="2136075"/>
            <a:ext cx="3581400" cy="4267200"/>
          </a:xfrm>
          <a:prstGeom prst="rect">
            <a:avLst/>
          </a:prstGeom>
        </p:spPr>
      </p:pic>
      <p:cxnSp>
        <p:nvCxnSpPr>
          <p:cNvPr id="6" name="꺾인 연결선 5"/>
          <p:cNvCxnSpPr/>
          <p:nvPr/>
        </p:nvCxnSpPr>
        <p:spPr>
          <a:xfrm flipV="1">
            <a:off x="5305425" y="1857375"/>
            <a:ext cx="1622425" cy="890589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꺾인 연결선 9"/>
          <p:cNvCxnSpPr/>
          <p:nvPr/>
        </p:nvCxnSpPr>
        <p:spPr>
          <a:xfrm rot="10800000" flipV="1">
            <a:off x="3895726" y="2475450"/>
            <a:ext cx="3325421" cy="3249077"/>
          </a:xfrm>
          <a:prstGeom prst="bentConnector3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23"/>
          <p:cNvCxnSpPr/>
          <p:nvPr/>
        </p:nvCxnSpPr>
        <p:spPr>
          <a:xfrm rot="10800000" flipV="1">
            <a:off x="5429251" y="4524374"/>
            <a:ext cx="2990851" cy="1200145"/>
          </a:xfrm>
          <a:prstGeom prst="bentConnector3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98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521206" y="448056"/>
            <a:ext cx="8613915" cy="640080"/>
          </a:xfrm>
        </p:spPr>
        <p:txBody>
          <a:bodyPr>
            <a:noAutofit/>
          </a:bodyPr>
          <a:lstStyle/>
          <a:p>
            <a:pPr rtl="0">
              <a:defRPr/>
            </a:pPr>
            <a:r>
              <a:rPr lang="en-US" altLang="ko-KR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Segoe UI Light"/>
              </a:rPr>
              <a:t>Ⅵ</a:t>
            </a:r>
            <a:r>
              <a:rPr lang="en-US" altLang="ko-KR" sz="2400" b="1" dirty="0">
                <a:cs typeface="Segoe UI Light"/>
              </a:rPr>
              <a:t>.</a:t>
            </a:r>
            <a:r>
              <a:rPr lang="ko-KR" altLang="en-US" sz="2400" b="1" dirty="0">
                <a:cs typeface="Segoe UI Light"/>
              </a:rPr>
              <a:t> 통합 관제</a:t>
            </a:r>
            <a:r>
              <a:rPr lang="en-US" altLang="ko-KR" sz="2400" b="1" dirty="0">
                <a:cs typeface="Segoe UI Light"/>
              </a:rPr>
              <a:t>(</a:t>
            </a:r>
            <a:r>
              <a:rPr lang="ko-KR" altLang="en-US" sz="2400" b="1" dirty="0">
                <a:cs typeface="Segoe UI Light"/>
              </a:rPr>
              <a:t>원격 제어</a:t>
            </a:r>
            <a:r>
              <a:rPr lang="en-US" altLang="ko-KR" sz="2400" b="1" dirty="0">
                <a:cs typeface="Segoe UI Light"/>
              </a:rPr>
              <a:t>)</a:t>
            </a:r>
            <a:r>
              <a:rPr lang="ko-KR" altLang="en-US" sz="2400" b="1" dirty="0">
                <a:cs typeface="Segoe UI Light"/>
              </a:rPr>
              <a:t> </a:t>
            </a:r>
            <a:r>
              <a:rPr lang="en-US" altLang="ko-KR" sz="2400" b="1" dirty="0">
                <a:cs typeface="Segoe UI Light"/>
              </a:rPr>
              <a:t>–</a:t>
            </a:r>
            <a:r>
              <a:rPr lang="ko-KR" altLang="en-US" sz="2400" b="1" dirty="0">
                <a:cs typeface="Segoe UI Light"/>
              </a:rPr>
              <a:t> </a:t>
            </a:r>
            <a:r>
              <a:rPr lang="ko-KR" altLang="en-US" sz="2000" b="1" dirty="0">
                <a:cs typeface="Segoe UI Light"/>
              </a:rPr>
              <a:t>경비업무용 스마트폰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28823838" y="11560469"/>
            <a:ext cx="134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시장 귬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123D2C05-B569-4CC9-9C66-A2FD52CF4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479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9075FDE-981F-4AD6-97AB-BEE7EFF71BDB}"/>
              </a:ext>
            </a:extLst>
          </p:cNvPr>
          <p:cNvSpPr/>
          <p:nvPr/>
        </p:nvSpPr>
        <p:spPr>
          <a:xfrm>
            <a:off x="612448" y="1402562"/>
            <a:ext cx="11039801" cy="1361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>
              <a:lnSpc>
                <a:spcPct val="160000"/>
              </a:lnSpc>
            </a:pP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• 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 대면</a:t>
            </a: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 접촉 통합경비 시스템을 스마트폰 기반으로 관리</a:t>
            </a: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원격제어</a:t>
            </a: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를 하는 전용 핸드폰 제공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• 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경비원 본인 핸드폰에 </a:t>
            </a: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APP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을 설치하기에는 한계가 있으므로 경비용 어플을 설치한 폰을 제공하는 방식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• 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단지 실정에 맞도록 개별 또는 통합 솔루션 맞춤형 제공 가능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graphicFrame>
        <p:nvGraphicFramePr>
          <p:cNvPr id="6" name="표 6">
            <a:extLst>
              <a:ext uri="{FF2B5EF4-FFF2-40B4-BE49-F238E27FC236}">
                <a16:creationId xmlns:a16="http://schemas.microsoft.com/office/drawing/2014/main" id="{8088F44A-4239-4F45-A669-479A2FE303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275591"/>
              </p:ext>
            </p:extLst>
          </p:nvPr>
        </p:nvGraphicFramePr>
        <p:xfrm>
          <a:off x="835588" y="2911158"/>
          <a:ext cx="10513227" cy="3486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1691">
                  <a:extLst>
                    <a:ext uri="{9D8B030D-6E8A-4147-A177-3AD203B41FA5}">
                      <a16:colId xmlns:a16="http://schemas.microsoft.com/office/drawing/2014/main" val="594572187"/>
                    </a:ext>
                  </a:extLst>
                </a:gridCol>
                <a:gridCol w="2640650">
                  <a:extLst>
                    <a:ext uri="{9D8B030D-6E8A-4147-A177-3AD203B41FA5}">
                      <a16:colId xmlns:a16="http://schemas.microsoft.com/office/drawing/2014/main" val="301848023"/>
                    </a:ext>
                  </a:extLst>
                </a:gridCol>
                <a:gridCol w="3990886">
                  <a:extLst>
                    <a:ext uri="{9D8B030D-6E8A-4147-A177-3AD203B41FA5}">
                      <a16:colId xmlns:a16="http://schemas.microsoft.com/office/drawing/2014/main" val="4143295513"/>
                    </a:ext>
                  </a:extLst>
                </a:gridCol>
              </a:tblGrid>
              <a:tr h="3774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주차차단기 원격제어 </a:t>
                      </a:r>
                      <a:r>
                        <a:rPr lang="en-US" altLang="ko-KR" dirty="0"/>
                        <a:t>APP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모바일 순찰 </a:t>
                      </a:r>
                      <a:r>
                        <a:rPr lang="en-US" altLang="ko-KR" dirty="0"/>
                        <a:t>APP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주차단속 </a:t>
                      </a:r>
                      <a:r>
                        <a:rPr lang="en-US" altLang="ko-KR" dirty="0"/>
                        <a:t>APP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192438"/>
                  </a:ext>
                </a:extLst>
              </a:tr>
              <a:tr h="37749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160721"/>
                  </a:ext>
                </a:extLst>
              </a:tr>
            </a:tbl>
          </a:graphicData>
        </a:graphic>
      </p:graphicFrame>
      <p:pic>
        <p:nvPicPr>
          <p:cNvPr id="9" name="그림 8">
            <a:extLst>
              <a:ext uri="{FF2B5EF4-FFF2-40B4-BE49-F238E27FC236}">
                <a16:creationId xmlns:a16="http://schemas.microsoft.com/office/drawing/2014/main" id="{72E1992E-4B54-4109-B5D7-8893F5703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946" y="3339300"/>
            <a:ext cx="3740834" cy="305831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44D22FC-AB43-45FA-BAA3-F5C5FF525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3832" y="3339300"/>
            <a:ext cx="2221906" cy="307064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EDA9F3E-690F-46E4-B831-3F6A7E4B92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576" y="3663784"/>
            <a:ext cx="3837478" cy="213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9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 idx="0"/>
          </p:nvPr>
        </p:nvSpPr>
        <p:spPr>
          <a:xfrm>
            <a:off x="521206" y="448056"/>
            <a:ext cx="8613915" cy="640080"/>
          </a:xfrm>
        </p:spPr>
        <p:txBody>
          <a:bodyPr>
            <a:noAutofit/>
          </a:bodyPr>
          <a:lstStyle/>
          <a:p>
            <a:pPr rtl="0">
              <a:defRPr/>
            </a:pPr>
            <a:r>
              <a:rPr lang="en-US" altLang="ko-KR" sz="2400" b="1">
                <a:latin typeface="함초롬바탕"/>
                <a:ea typeface="함초롬바탕"/>
                <a:cs typeface="Segoe UI Light"/>
              </a:rPr>
              <a:t>Ⅵ</a:t>
            </a:r>
            <a:r>
              <a:rPr lang="en-US" altLang="ko-KR" sz="2400" b="1">
                <a:cs typeface="Segoe UI Light"/>
              </a:rPr>
              <a:t>.</a:t>
            </a:r>
            <a:r>
              <a:rPr lang="ko-KR" altLang="en-US" sz="2400" b="1">
                <a:cs typeface="Segoe UI Light"/>
              </a:rPr>
              <a:t> 통합 관제</a:t>
            </a:r>
            <a:r>
              <a:rPr lang="en-US" altLang="ko-KR" sz="2400" b="1">
                <a:cs typeface="Segoe UI Light"/>
              </a:rPr>
              <a:t>(</a:t>
            </a:r>
            <a:r>
              <a:rPr lang="ko-KR" altLang="en-US" sz="2400" b="1">
                <a:cs typeface="Segoe UI Light"/>
              </a:rPr>
              <a:t>원격 제어</a:t>
            </a:r>
            <a:r>
              <a:rPr lang="en-US" altLang="ko-KR" sz="2400" b="1">
                <a:cs typeface="Segoe UI Light"/>
              </a:rPr>
              <a:t>)</a:t>
            </a:r>
            <a:r>
              <a:rPr lang="ko-KR" altLang="en-US" sz="2400" b="1">
                <a:cs typeface="Segoe UI Light"/>
              </a:rPr>
              <a:t> </a:t>
            </a:r>
            <a:r>
              <a:rPr lang="en-US" altLang="ko-KR" sz="2400" b="1">
                <a:cs typeface="Segoe UI Light"/>
              </a:rPr>
              <a:t>–</a:t>
            </a:r>
            <a:r>
              <a:rPr lang="ko-KR" altLang="en-US" sz="2400" b="1">
                <a:cs typeface="Segoe UI Light"/>
              </a:rPr>
              <a:t> 사용자별 용도 및 공급가</a:t>
            </a:r>
            <a:endParaRPr lang="ko-KR" altLang="en-US" sz="2000" b="1">
              <a:cs typeface="Segoe UI Ligh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28823838" y="11560469"/>
            <a:ext cx="134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시장 귬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>
          <a:xfrm>
            <a:off x="539750" y="2747963"/>
            <a:ext cx="12192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900203" y="2925674"/>
          <a:ext cx="9699537" cy="3255783"/>
        </p:xfrm>
        <a:graphic>
          <a:graphicData uri="http://schemas.openxmlformats.org/drawingml/2006/table">
            <a:tbl>
              <a:tblGrid>
                <a:gridCol w="786193"/>
                <a:gridCol w="2797454"/>
                <a:gridCol w="1605566"/>
                <a:gridCol w="4510324"/>
              </a:tblGrid>
              <a:tr h="290865"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NO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솔루션</a:t>
                      </a:r>
                      <a:r>
                        <a:rPr lang="en-US" altLang="ko-KR" sz="18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app)</a:t>
                      </a:r>
                      <a:endParaRPr lang="en-US" sz="1800" b="1" kern="0" spc="0">
                        <a:solidFill>
                          <a:srgbClr val="000000"/>
                        </a:solidFill>
                        <a:effectLst/>
                        <a:latin typeface="함초롬바탕"/>
                        <a:ea typeface="맑은 고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가격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비고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fe6f7"/>
                    </a:solidFill>
                  </a:tcPr>
                </a:tc>
              </a:tr>
              <a:tr h="303820"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1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공동현관 출입 관리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월 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2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만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경비실기 착신 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+ 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출입문 원격 제어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3820"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2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127000" algn="ctr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-8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주차차단기 원격 제어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월 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2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만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VoIP 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전화 착신 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+ 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차단기 원격 제어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3820"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3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127000" algn="ctr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주차단속 </a:t>
                      </a: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app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월 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2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만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차량번호 스마트폰 연속 촬영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3820"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4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127000" algn="ctr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모바일 순찰 </a:t>
                      </a: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app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월 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9,900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원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순찰 칩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(NFC) 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개당 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990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원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3820"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5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127000" algn="ctr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그룹 통화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(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무전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)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월 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4,000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원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KT 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기업전용 톡 구매 시 무료 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3820"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6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127000" algn="ctr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스마트폰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월 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33,000 ~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 vert="horz" lIns="48762" tIns="13481" rIns="48762" bIns="13481" anchor="ctr" anchorCtr="0"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스마트폰 요금제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>
          <a:xfrm>
            <a:off x="626529" y="2581516"/>
            <a:ext cx="2346983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ctr" anchorCtr="0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l" defTabSz="914400" rtl="0" eaLnBrk="0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ko-KR" altLang="ko-KR" sz="1000" b="1" i="0" u="none" strike="noStrike" cap="none" normalizeH="0" baseline="0">
                <a:solidFill>
                  <a:srgbClr val="000000"/>
                </a:solidFill>
                <a:effectLst/>
                <a:latin typeface="함초롬바탕"/>
                <a:ea typeface="맑은"/>
              </a:rPr>
              <a:t>⚫ </a:t>
            </a:r>
            <a:r>
              <a:rPr kumimoji="0" lang="ko-KR" altLang="ko-KR" b="1" i="0" u="none" strike="noStrike" cap="none" normalizeH="0" baseline="0">
                <a:solidFill>
                  <a:srgbClr val="000000"/>
                </a:solidFill>
                <a:effectLst/>
                <a:latin typeface="함초롬바탕"/>
                <a:ea typeface="맑은"/>
              </a:rPr>
              <a:t>경비업무용 </a:t>
            </a:r>
            <a:r>
              <a:rPr kumimoji="0" lang="en-US" altLang="ko-KR" b="1" i="0" u="none" strike="noStrike" cap="none" normalizeH="0" baseline="0">
                <a:solidFill>
                  <a:srgbClr val="000000"/>
                </a:solidFill>
                <a:effectLst/>
                <a:latin typeface="맑은"/>
                <a:ea typeface="맑은"/>
              </a:rPr>
              <a:t>APP </a:t>
            </a:r>
            <a:r>
              <a:rPr kumimoji="0" lang="ko-KR" altLang="en-US" b="1" i="0" u="none" strike="noStrike" cap="none" normalizeH="0" baseline="0">
                <a:solidFill>
                  <a:srgbClr val="000000"/>
                </a:solidFill>
                <a:effectLst/>
                <a:latin typeface="함초롬바탕"/>
                <a:ea typeface="맑은"/>
              </a:rPr>
              <a:t>목록</a:t>
            </a:r>
            <a:endParaRPr kumimoji="0" lang="ko-KR" altLang="en-US" b="1" i="0" u="none" strike="noStrike" cap="none" normalizeH="0" baseline="0">
              <a:solidFill>
                <a:srgbClr val="000000"/>
              </a:solidFill>
              <a:effectLst/>
              <a:latin typeface="함초롬바탕"/>
              <a:ea typeface="맑은"/>
            </a:endParaRPr>
          </a:p>
          <a:p>
            <a:pPr marL="0" marR="0" lvl="0" indent="0" algn="l" defTabSz="914400" rtl="0" eaLnBrk="0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cap="none" normalizeH="0" baseline="0">
              <a:solidFill>
                <a:schemeClr val="tx1"/>
              </a:solidFill>
              <a:effectLst/>
              <a:latin typeface="Arial"/>
              <a:ea typeface="+mn-ea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26529" y="1338904"/>
            <a:ext cx="33054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ko-KR" sz="1000" b="1">
                <a:solidFill>
                  <a:srgbClr val="000000"/>
                </a:solidFill>
                <a:latin typeface="함초롬바탕"/>
                <a:ea typeface="맑은"/>
              </a:rPr>
              <a:t>⚫</a:t>
            </a: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57069" y="1308215"/>
            <a:ext cx="1864613" cy="984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000" b="1"/>
              <a:t>사용자 별 용도</a:t>
            </a:r>
            <a:endParaRPr lang="ko-KR" altLang="en-US" sz="2000" b="1"/>
          </a:p>
          <a:p>
            <a:pPr lvl="0">
              <a:defRPr/>
            </a:pPr>
            <a:endParaRPr lang="en-US" altLang="ko-KR" sz="2000" b="1"/>
          </a:p>
          <a:p>
            <a:pPr lvl="0">
              <a:defRPr/>
            </a:pPr>
            <a:endParaRPr lang="en-US" altLang="ko-KR">
              <a:latin typeface="함초롬바탕"/>
              <a:ea typeface="함초롬바탕"/>
              <a:cs typeface="함초롬바탕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957069" y="1751572"/>
            <a:ext cx="9982200" cy="7429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4936" y="6306860"/>
            <a:ext cx="10742126" cy="358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/>
              <a:t>* </a:t>
            </a:r>
            <a:r>
              <a:rPr lang="ko-KR" altLang="en-US" sz="1600" b="1"/>
              <a:t>자동현관 출입시스템</a:t>
            </a:r>
            <a:r>
              <a:rPr lang="en-US" altLang="ko-KR" sz="1600" b="1"/>
              <a:t>, </a:t>
            </a:r>
            <a:r>
              <a:rPr lang="ko-KR" altLang="en-US" sz="1600" b="1"/>
              <a:t>주차차단기 시스템 구축 비용은 단지별 견적에 따름</a:t>
            </a:r>
            <a:r>
              <a:rPr lang="en-US" altLang="ko-KR" sz="1600" b="1"/>
              <a:t>(</a:t>
            </a:r>
            <a:r>
              <a:rPr lang="ko-KR" altLang="en-US" sz="1600" b="1"/>
              <a:t>기술력은 최고</a:t>
            </a:r>
            <a:r>
              <a:rPr lang="en-US" altLang="ko-KR" sz="1600" b="1"/>
              <a:t>, </a:t>
            </a:r>
            <a:r>
              <a:rPr lang="ko-KR" altLang="en-US" sz="1600" b="1"/>
              <a:t>구축 비용은 최저</a:t>
            </a:r>
            <a:r>
              <a:rPr lang="en-US" altLang="ko-KR" sz="1600" b="1"/>
              <a:t>)</a:t>
            </a:r>
            <a:r>
              <a:rPr lang="ko-KR" altLang="en-US" sz="1600" b="1"/>
              <a:t> </a:t>
            </a:r>
            <a:endParaRPr lang="ko-KR" altLang="en-US" sz="1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1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ABFDFD-3390-4240-8DF6-018524146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791" y="3543832"/>
            <a:ext cx="6876288" cy="640080"/>
          </a:xfrm>
        </p:spPr>
        <p:txBody>
          <a:bodyPr>
            <a:noAutofit/>
          </a:bodyPr>
          <a:lstStyle/>
          <a:p>
            <a:r>
              <a:rPr lang="ko-KR" altLang="en-US" sz="8000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감사합니다</a:t>
            </a:r>
            <a:r>
              <a:rPr lang="en-US" altLang="ko-KR" sz="8000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!</a:t>
            </a:r>
            <a:endParaRPr lang="ko-KR" altLang="en-US" sz="8000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9089974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594</ep:Words>
  <ep:PresentationFormat>와이드스크린</ep:PresentationFormat>
  <ep:Paragraphs>82</ep:Paragraphs>
  <ep:Slides>9</ep:Slides>
  <ep:Notes>8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ep:HeadingPairs>
  <ep:TitlesOfParts>
    <vt:vector size="10" baseType="lpstr">
      <vt:lpstr>WelcomeDoc</vt:lpstr>
      <vt:lpstr>통합 관제(원격제어)솔루션</vt:lpstr>
      <vt:lpstr>Ⅰ. 통합 관제(원격 제어) 서비스 제안 배경</vt:lpstr>
      <vt:lpstr>Ⅱ. 통합 관제(원격 제어) – 자동 현관 출입 시스템 원격 제어업무 Flow</vt:lpstr>
      <vt:lpstr>Ⅲ. 통합 관제(원격 제어) – 공동 현관 출입 관제 구성도</vt:lpstr>
      <vt:lpstr>Ⅳ. 통합 관제(원격 제어) – 주차차단기 시스템 원격 제어업무 Flow</vt:lpstr>
      <vt:lpstr>Ⅴ. 통합 관제(원격 제어) – 주차 차단기 출입 관제 구성도</vt:lpstr>
      <vt:lpstr>Ⅵ. 통합 관제(원격 제어) – 경비업무용 스마트폰</vt:lpstr>
      <vt:lpstr>Ⅵ. 통합 관제(원격 제어) – 사용자별 용도 및 공급가</vt:lpstr>
      <vt:lpstr>감사합니다!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2020-03-26T12:26:41.000</dcterms:created>
  <cp:lastModifiedBy>user</cp:lastModifiedBy>
  <dcterms:modified xsi:type="dcterms:W3CDTF">2020-06-07T12:02:15.802</dcterms:modified>
  <cp:revision>25</cp:revision>
  <cp:version/>
</cp:coreProperties>
</file>